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9"/>
  </p:notesMasterIdLst>
  <p:handoutMasterIdLst>
    <p:handoutMasterId r:id="rId80"/>
  </p:handoutMasterIdLst>
  <p:sldIdLst>
    <p:sldId id="1229" r:id="rId2"/>
    <p:sldId id="1200" r:id="rId3"/>
    <p:sldId id="1230" r:id="rId4"/>
    <p:sldId id="1231" r:id="rId5"/>
    <p:sldId id="1232" r:id="rId6"/>
    <p:sldId id="1234" r:id="rId7"/>
    <p:sldId id="1016" r:id="rId8"/>
    <p:sldId id="1296" r:id="rId9"/>
    <p:sldId id="1272" r:id="rId10"/>
    <p:sldId id="1280" r:id="rId11"/>
    <p:sldId id="1048" r:id="rId12"/>
    <p:sldId id="1279" r:id="rId13"/>
    <p:sldId id="1148" r:id="rId14"/>
    <p:sldId id="1209" r:id="rId15"/>
    <p:sldId id="1266" r:id="rId16"/>
    <p:sldId id="1284" r:id="rId17"/>
    <p:sldId id="1285" r:id="rId18"/>
    <p:sldId id="1290" r:id="rId19"/>
    <p:sldId id="1288" r:id="rId20"/>
    <p:sldId id="1287" r:id="rId21"/>
    <p:sldId id="1291" r:id="rId22"/>
    <p:sldId id="1262" r:id="rId23"/>
    <p:sldId id="1264" r:id="rId24"/>
    <p:sldId id="1044" r:id="rId25"/>
    <p:sldId id="1045" r:id="rId26"/>
    <p:sldId id="1043" r:id="rId27"/>
    <p:sldId id="1042" r:id="rId28"/>
    <p:sldId id="1041" r:id="rId29"/>
    <p:sldId id="1040" r:id="rId30"/>
    <p:sldId id="1039" r:id="rId31"/>
    <p:sldId id="1292" r:id="rId32"/>
    <p:sldId id="1294" r:id="rId33"/>
    <p:sldId id="1295" r:id="rId34"/>
    <p:sldId id="1293" r:id="rId35"/>
    <p:sldId id="1190" r:id="rId36"/>
    <p:sldId id="1191" r:id="rId37"/>
    <p:sldId id="1192" r:id="rId38"/>
    <p:sldId id="1163" r:id="rId39"/>
    <p:sldId id="1270" r:id="rId40"/>
    <p:sldId id="1271" r:id="rId41"/>
    <p:sldId id="1268" r:id="rId42"/>
    <p:sldId id="1269" r:id="rId43"/>
    <p:sldId id="1260" r:id="rId44"/>
    <p:sldId id="1273" r:id="rId45"/>
    <p:sldId id="1276" r:id="rId46"/>
    <p:sldId id="1277" r:id="rId47"/>
    <p:sldId id="1236" r:id="rId48"/>
    <p:sldId id="1237" r:id="rId49"/>
    <p:sldId id="1238" r:id="rId50"/>
    <p:sldId id="1239" r:id="rId51"/>
    <p:sldId id="1240" r:id="rId52"/>
    <p:sldId id="1241" r:id="rId53"/>
    <p:sldId id="1242" r:id="rId54"/>
    <p:sldId id="1243" r:id="rId55"/>
    <p:sldId id="1244" r:id="rId56"/>
    <p:sldId id="1245" r:id="rId57"/>
    <p:sldId id="1246" r:id="rId58"/>
    <p:sldId id="1247" r:id="rId59"/>
    <p:sldId id="1248" r:id="rId60"/>
    <p:sldId id="1249" r:id="rId61"/>
    <p:sldId id="1250" r:id="rId62"/>
    <p:sldId id="1251" r:id="rId63"/>
    <p:sldId id="1254" r:id="rId64"/>
    <p:sldId id="1255" r:id="rId65"/>
    <p:sldId id="1256" r:id="rId66"/>
    <p:sldId id="1257" r:id="rId67"/>
    <p:sldId id="1275" r:id="rId68"/>
    <p:sldId id="1274" r:id="rId69"/>
    <p:sldId id="1214" r:id="rId70"/>
    <p:sldId id="1216" r:id="rId71"/>
    <p:sldId id="1222" r:id="rId72"/>
    <p:sldId id="1224" r:id="rId73"/>
    <p:sldId id="1225" r:id="rId74"/>
    <p:sldId id="1227" r:id="rId75"/>
    <p:sldId id="1228" r:id="rId76"/>
    <p:sldId id="1215" r:id="rId77"/>
    <p:sldId id="1261" r:id="rId78"/>
  </p:sldIdLst>
  <p:sldSz cx="9937750" cy="6858000"/>
  <p:notesSz cx="9939338" cy="6805613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5FFAB"/>
    <a:srgbClr val="99FF33"/>
    <a:srgbClr val="FFD5FF"/>
    <a:srgbClr val="C9E8F7"/>
    <a:srgbClr val="F8FCFE"/>
    <a:srgbClr val="FFF7FF"/>
    <a:srgbClr val="FFCCFF"/>
    <a:srgbClr val="660033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63" autoAdjust="0"/>
    <p:restoredTop sz="96429" autoAdjust="0"/>
  </p:normalViewPr>
  <p:slideViewPr>
    <p:cSldViewPr>
      <p:cViewPr varScale="1">
        <p:scale>
          <a:sx n="90" d="100"/>
          <a:sy n="90" d="100"/>
        </p:scale>
        <p:origin x="-114" y="-516"/>
      </p:cViewPr>
      <p:guideLst>
        <p:guide orient="horz" pos="2160"/>
        <p:guide pos="313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2015&#45380;\&#44148;&#47932;%20&#50808;&#54588;&#49884;&#49828;&#53596;&#51032;%20&#44536;&#47536;&#47532;&#47784;&#45944;&#47553;%20&#52572;&#51201;&#54868;%20&#44592;&#49696;%20&#44060;&#48156;\&#47196;&#50564;&#54532;&#46972;&#51076;\&#45824;&#50864;&#54532;&#46972;&#51076;%20&#49324;&#50857;&#47049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2015&#45380;\&#44148;&#47932;%20&#50808;&#54588;&#49884;&#49828;&#53596;&#51032;%20&#44536;&#47536;&#47532;&#47784;&#45944;&#47553;%20&#52572;&#51201;&#54868;%20&#44592;&#49696;%20&#44060;&#48156;\&#47196;&#50564;&#54532;&#46972;&#51076;\&#45824;&#50864;&#54532;&#46972;&#51076;%20&#49324;&#50857;&#47049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Sheet1!$A$23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00B050"/>
              </a:solidFill>
            </a:ln>
            <a:effectLst/>
            <a:sp3d>
              <a:contourClr>
                <a:srgbClr val="00B050"/>
              </a:contourClr>
            </a:sp3d>
          </c:spPr>
          <c:invertIfNegative val="0"/>
          <c:cat>
            <c:strRef>
              <c:f>Sheet1!$C$22:$F$22</c:f>
              <c:strCache>
                <c:ptCount val="4"/>
                <c:pt idx="0">
                  <c:v>6월</c:v>
                </c:pt>
                <c:pt idx="1">
                  <c:v>7월</c:v>
                </c:pt>
                <c:pt idx="2">
                  <c:v>8월</c:v>
                </c:pt>
                <c:pt idx="3">
                  <c:v>9월</c:v>
                </c:pt>
              </c:strCache>
            </c:strRef>
          </c:cat>
          <c:val>
            <c:numRef>
              <c:f>Sheet1!$C$23:$F$23</c:f>
              <c:numCache>
                <c:formatCode>#,##0</c:formatCode>
                <c:ptCount val="4"/>
                <c:pt idx="0">
                  <c:v>6805</c:v>
                </c:pt>
                <c:pt idx="1">
                  <c:v>12983</c:v>
                </c:pt>
                <c:pt idx="2">
                  <c:v>16178</c:v>
                </c:pt>
                <c:pt idx="3">
                  <c:v>1756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Sheet1!$A$25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D81860"/>
            </a:solidFill>
            <a:ln>
              <a:solidFill>
                <a:srgbClr val="C00000"/>
              </a:solidFill>
            </a:ln>
            <a:effectLst/>
            <a:sp3d>
              <a:contourClr>
                <a:srgbClr val="C00000"/>
              </a:contourClr>
            </a:sp3d>
          </c:spPr>
          <c:invertIfNegative val="0"/>
          <c:cat>
            <c:strRef>
              <c:f>Sheet1!$C$22:$F$22</c:f>
              <c:strCache>
                <c:ptCount val="4"/>
                <c:pt idx="0">
                  <c:v>6월</c:v>
                </c:pt>
                <c:pt idx="1">
                  <c:v>7월</c:v>
                </c:pt>
                <c:pt idx="2">
                  <c:v>8월</c:v>
                </c:pt>
                <c:pt idx="3">
                  <c:v>9월</c:v>
                </c:pt>
              </c:strCache>
            </c:strRef>
          </c:cat>
          <c:val>
            <c:numRef>
              <c:f>Sheet1!$C$25:$F$25</c:f>
              <c:numCache>
                <c:formatCode>#,##0</c:formatCode>
                <c:ptCount val="4"/>
                <c:pt idx="0">
                  <c:v>3672</c:v>
                </c:pt>
                <c:pt idx="1">
                  <c:v>12243</c:v>
                </c:pt>
                <c:pt idx="2">
                  <c:v>10635</c:v>
                </c:pt>
                <c:pt idx="3">
                  <c:v>1496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2559104"/>
        <c:axId val="89609280"/>
        <c:axId val="0"/>
      </c:bar3DChart>
      <c:catAx>
        <c:axId val="112559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89609280"/>
        <c:crosses val="autoZero"/>
        <c:auto val="1"/>
        <c:lblAlgn val="ctr"/>
        <c:lblOffset val="100"/>
        <c:noMultiLvlLbl val="0"/>
      </c:catAx>
      <c:valAx>
        <c:axId val="89609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12559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>
              <a:lumMod val="50000"/>
            </a:schemeClr>
          </a:solidFill>
        </a:defRPr>
      </a:pPr>
      <a:endParaRPr lang="ko-K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Sheet1!$A$16</c:f>
              <c:strCache>
                <c:ptCount val="1"/>
                <c:pt idx="0">
                  <c:v>2013  ~2014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contourClr>
                <a:srgbClr val="92D050"/>
              </a:contourClr>
            </a:sp3d>
          </c:spPr>
          <c:invertIfNegative val="0"/>
          <c:cat>
            <c:strRef>
              <c:f>Sheet1!$C$15:$H$15</c:f>
              <c:strCache>
                <c:ptCount val="6"/>
                <c:pt idx="0">
                  <c:v>11월</c:v>
                </c:pt>
                <c:pt idx="1">
                  <c:v>12월</c:v>
                </c:pt>
                <c:pt idx="2">
                  <c:v>1월</c:v>
                </c:pt>
                <c:pt idx="3">
                  <c:v>2월</c:v>
                </c:pt>
                <c:pt idx="4">
                  <c:v>3월</c:v>
                </c:pt>
                <c:pt idx="5">
                  <c:v>4월</c:v>
                </c:pt>
              </c:strCache>
            </c:strRef>
          </c:cat>
          <c:val>
            <c:numRef>
              <c:f>Sheet1!$C$16:$H$16</c:f>
              <c:numCache>
                <c:formatCode>#,##0</c:formatCode>
                <c:ptCount val="6"/>
                <c:pt idx="0">
                  <c:v>14354</c:v>
                </c:pt>
                <c:pt idx="1">
                  <c:v>23083</c:v>
                </c:pt>
                <c:pt idx="2">
                  <c:v>23696</c:v>
                </c:pt>
                <c:pt idx="3">
                  <c:v>21953</c:v>
                </c:pt>
                <c:pt idx="4">
                  <c:v>14341</c:v>
                </c:pt>
                <c:pt idx="5">
                  <c:v>5136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Sheet1!$A$18</c:f>
              <c:strCache>
                <c:ptCount val="1"/>
                <c:pt idx="0">
                  <c:v>2014 ~2015</c:v>
                </c:pt>
              </c:strCache>
            </c:strRef>
          </c:tx>
          <c:spPr>
            <a:solidFill>
              <a:srgbClr val="D81860"/>
            </a:solidFill>
            <a:ln>
              <a:solidFill>
                <a:srgbClr val="7030A0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contourClr>
                <a:srgbClr val="7030A0"/>
              </a:contourClr>
            </a:sp3d>
          </c:spPr>
          <c:invertIfNegative val="0"/>
          <c:cat>
            <c:strRef>
              <c:f>Sheet1!$C$15:$H$15</c:f>
              <c:strCache>
                <c:ptCount val="6"/>
                <c:pt idx="0">
                  <c:v>11월</c:v>
                </c:pt>
                <c:pt idx="1">
                  <c:v>12월</c:v>
                </c:pt>
                <c:pt idx="2">
                  <c:v>1월</c:v>
                </c:pt>
                <c:pt idx="3">
                  <c:v>2월</c:v>
                </c:pt>
                <c:pt idx="4">
                  <c:v>3월</c:v>
                </c:pt>
                <c:pt idx="5">
                  <c:v>4월</c:v>
                </c:pt>
              </c:strCache>
            </c:strRef>
          </c:cat>
          <c:val>
            <c:numRef>
              <c:f>Sheet1!$C$18:$H$18</c:f>
              <c:numCache>
                <c:formatCode>#,##0</c:formatCode>
                <c:ptCount val="6"/>
                <c:pt idx="0">
                  <c:v>10702</c:v>
                </c:pt>
                <c:pt idx="1">
                  <c:v>18997</c:v>
                </c:pt>
                <c:pt idx="2">
                  <c:v>17422</c:v>
                </c:pt>
                <c:pt idx="3">
                  <c:v>14877</c:v>
                </c:pt>
                <c:pt idx="4">
                  <c:v>12408</c:v>
                </c:pt>
                <c:pt idx="5">
                  <c:v>3277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2559616"/>
        <c:axId val="89611008"/>
        <c:axId val="0"/>
      </c:bar3DChart>
      <c:catAx>
        <c:axId val="112559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89611008"/>
        <c:crosses val="autoZero"/>
        <c:auto val="1"/>
        <c:lblAlgn val="ctr"/>
        <c:lblOffset val="100"/>
        <c:noMultiLvlLbl val="0"/>
      </c:catAx>
      <c:valAx>
        <c:axId val="89611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12559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>
              <a:lumMod val="50000"/>
            </a:schemeClr>
          </a:solidFill>
        </a:defRPr>
      </a:pPr>
      <a:endParaRPr lang="ko-KR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10451" cy="340661"/>
          </a:xfrm>
          <a:prstGeom prst="rect">
            <a:avLst/>
          </a:prstGeom>
        </p:spPr>
        <p:txBody>
          <a:bodyPr vert="horz" lIns="91545" tIns="45772" rIns="91545" bIns="45772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626566" y="1"/>
            <a:ext cx="4310451" cy="340661"/>
          </a:xfrm>
          <a:prstGeom prst="rect">
            <a:avLst/>
          </a:prstGeom>
        </p:spPr>
        <p:txBody>
          <a:bodyPr vert="horz" lIns="91545" tIns="45772" rIns="91545" bIns="45772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EAD6854-CC9A-45D6-A4FD-0084564DDC39}" type="datetimeFigureOut">
              <a:rPr lang="ko-KR" altLang="en-US"/>
              <a:pPr>
                <a:defRPr/>
              </a:pPr>
              <a:t>2015-11-24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6463863"/>
            <a:ext cx="4310451" cy="340661"/>
          </a:xfrm>
          <a:prstGeom prst="rect">
            <a:avLst/>
          </a:prstGeom>
        </p:spPr>
        <p:txBody>
          <a:bodyPr vert="horz" lIns="91545" tIns="45772" rIns="91545" bIns="45772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626566" y="6463863"/>
            <a:ext cx="4310451" cy="340661"/>
          </a:xfrm>
          <a:prstGeom prst="rect">
            <a:avLst/>
          </a:prstGeom>
        </p:spPr>
        <p:txBody>
          <a:bodyPr vert="horz" lIns="91545" tIns="45772" rIns="91545" bIns="45772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93B25D66-9C25-4EC5-84CB-EC2C9240B95B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411588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8130" cy="339573"/>
          </a:xfrm>
          <a:prstGeom prst="rect">
            <a:avLst/>
          </a:prstGeom>
        </p:spPr>
        <p:txBody>
          <a:bodyPr vert="horz" lIns="92243" tIns="46122" rIns="92243" bIns="46122" rtlCol="0"/>
          <a:lstStyle>
            <a:lvl1pPr algn="l">
              <a:defRPr sz="13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28889" y="1"/>
            <a:ext cx="4308130" cy="339573"/>
          </a:xfrm>
          <a:prstGeom prst="rect">
            <a:avLst/>
          </a:prstGeom>
        </p:spPr>
        <p:txBody>
          <a:bodyPr vert="horz" lIns="92243" tIns="46122" rIns="92243" bIns="46122" rtlCol="0"/>
          <a:lstStyle>
            <a:lvl1pPr algn="r">
              <a:defRPr sz="13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06669687-AC9C-4415-8246-08CC8AF8A7AC}" type="datetimeFigureOut">
              <a:rPr lang="ko-KR" altLang="en-US"/>
              <a:pPr>
                <a:defRPr/>
              </a:pPr>
              <a:t>2015-11-24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119438" y="509588"/>
            <a:ext cx="3700462" cy="25542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43" tIns="46122" rIns="92243" bIns="46122" rtlCol="0" anchor="ctr"/>
          <a:lstStyle/>
          <a:p>
            <a:pPr lvl="0"/>
            <a:endParaRPr lang="ko-KR" altLang="en-US" noProof="0" dirty="0" smtClean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93470" y="3232476"/>
            <a:ext cx="7952399" cy="3063777"/>
          </a:xfrm>
          <a:prstGeom prst="rect">
            <a:avLst/>
          </a:prstGeom>
        </p:spPr>
        <p:txBody>
          <a:bodyPr vert="horz" lIns="92243" tIns="46122" rIns="92243" bIns="46122" rtlCol="0">
            <a:normAutofit/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6464952"/>
            <a:ext cx="4308130" cy="339573"/>
          </a:xfrm>
          <a:prstGeom prst="rect">
            <a:avLst/>
          </a:prstGeom>
        </p:spPr>
        <p:txBody>
          <a:bodyPr vert="horz" lIns="92243" tIns="46122" rIns="92243" bIns="46122" rtlCol="0" anchor="b"/>
          <a:lstStyle>
            <a:lvl1pPr algn="l">
              <a:defRPr sz="13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28889" y="6464952"/>
            <a:ext cx="4308130" cy="339573"/>
          </a:xfrm>
          <a:prstGeom prst="rect">
            <a:avLst/>
          </a:prstGeom>
        </p:spPr>
        <p:txBody>
          <a:bodyPr vert="horz" lIns="92243" tIns="46122" rIns="92243" bIns="46122" rtlCol="0" anchor="b"/>
          <a:lstStyle>
            <a:lvl1pPr algn="r">
              <a:defRPr sz="13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1FA08A47-E885-4E5C-8663-DA09766CEE64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96163925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119438" y="509588"/>
            <a:ext cx="3700462" cy="25542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03092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119438" y="509588"/>
            <a:ext cx="3700462" cy="25542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03092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119438" y="509588"/>
            <a:ext cx="3700462" cy="25542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76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119438" y="509588"/>
            <a:ext cx="3700462" cy="25542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18875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119438" y="509588"/>
            <a:ext cx="3700462" cy="25542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09797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119438" y="509588"/>
            <a:ext cx="3700462" cy="25542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76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119438" y="509588"/>
            <a:ext cx="3700462" cy="25542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A08A47-E885-4E5C-8663-DA09766CEE64}" type="slidenum">
              <a:rPr lang="ko-KR" altLang="en-US" smtClean="0"/>
              <a:pPr>
                <a:defRPr/>
              </a:pPr>
              <a:t>49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89285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60574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5331" y="2130430"/>
            <a:ext cx="8447088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90663" y="3886200"/>
            <a:ext cx="6956425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204869" y="274642"/>
            <a:ext cx="2235994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6888" y="274642"/>
            <a:ext cx="6542352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ngle large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ages for OPX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006476"/>
            <a:ext cx="389919" cy="548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65968" y="1903415"/>
            <a:ext cx="9014713" cy="4357687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ire Slide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3504" y="995365"/>
            <a:ext cx="9344246" cy="551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621110" y="5969000"/>
            <a:ext cx="161489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latinLnBrk="0" hangingPunct="1">
              <a:defRPr/>
            </a:pPr>
            <a:r>
              <a:rPr kumimoji="0" lang="en-GB" sz="1100" b="1" dirty="0" smtClean="0">
                <a:solidFill>
                  <a:srgbClr val="FFFFFF"/>
                </a:solidFill>
                <a:cs typeface="Arial" charset="0"/>
              </a:rPr>
              <a:t>Part of the BRE Trust</a:t>
            </a:r>
          </a:p>
        </p:txBody>
      </p:sp>
      <p:pic>
        <p:nvPicPr>
          <p:cNvPr id="6" name="Picture 10" descr="bre_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880" y="227015"/>
            <a:ext cx="945467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pages for OPX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006476"/>
            <a:ext cx="389919" cy="548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264" y="1032007"/>
            <a:ext cx="5143132" cy="11985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8193" y="1405882"/>
            <a:ext cx="5165559" cy="998537"/>
          </a:xfrm>
        </p:spPr>
        <p:txBody>
          <a:bodyPr/>
          <a:lstStyle>
            <a:lvl1pPr marL="0" indent="0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488" y="1041094"/>
            <a:ext cx="4783430" cy="860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790" y="1905002"/>
            <a:ext cx="4737361" cy="4291405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448226" y="1151069"/>
            <a:ext cx="4162164" cy="5045337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ng Title, Colum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488" y="1041094"/>
            <a:ext cx="8992359" cy="860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790" y="1905002"/>
            <a:ext cx="4059255" cy="4291405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876757" y="1906735"/>
            <a:ext cx="4784660" cy="4291405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Conten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488" y="1041094"/>
            <a:ext cx="5251088" cy="860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791" y="1905002"/>
            <a:ext cx="5251786" cy="4291405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067873" y="1075767"/>
            <a:ext cx="3612666" cy="2474259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081514" y="3668359"/>
            <a:ext cx="3612666" cy="2528046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Wide Column and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487" y="1041094"/>
            <a:ext cx="9015742" cy="860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791" y="1905003"/>
            <a:ext cx="5532381" cy="4291405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722595" y="1947134"/>
            <a:ext cx="2934561" cy="2065468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34287" y="4141695"/>
            <a:ext cx="2936509" cy="2000923"/>
          </a:xfrm>
        </p:spPr>
        <p:txBody>
          <a:bodyPr/>
          <a:lstStyle/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 single object - picture gtable graph e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736706" y="1119188"/>
            <a:ext cx="8931897" cy="51308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5014" y="4406902"/>
            <a:ext cx="844708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5014" y="2906718"/>
            <a:ext cx="844708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6887" y="1600205"/>
            <a:ext cx="438917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51690" y="1600205"/>
            <a:ext cx="438917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6891" y="1535113"/>
            <a:ext cx="439089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6891" y="2174875"/>
            <a:ext cx="439089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48244" y="1535113"/>
            <a:ext cx="439262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48244" y="2174875"/>
            <a:ext cx="439262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바닥글 개체 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24E91-64CE-4E36-B302-D65B4F9B8959}" type="datetimeFigureOut">
              <a:rPr lang="ko-KR" altLang="en-US" smtClean="0"/>
              <a:pPr>
                <a:defRPr/>
              </a:pPr>
              <a:t>2015-11-24</a:t>
            </a:fld>
            <a:endParaRPr lang="ko-KR" altLang="en-US" dirty="0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5241E-7020-489F-B9B2-AE39A3685D95}" type="datetimeFigureOut">
              <a:rPr lang="ko-KR" altLang="en-US" smtClean="0"/>
              <a:pPr>
                <a:defRPr/>
              </a:pPr>
              <a:t>2015-11-24</a:t>
            </a:fld>
            <a:endParaRPr lang="ko-KR" altLang="en-US" dirty="0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6892" y="273050"/>
            <a:ext cx="32694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5388" y="273055"/>
            <a:ext cx="55554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6892" y="1435103"/>
            <a:ext cx="32694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A3F74-9C68-49C6-949E-223C2519E992}" type="datetimeFigureOut">
              <a:rPr lang="ko-KR" altLang="en-US" smtClean="0"/>
              <a:pPr>
                <a:defRPr/>
              </a:pPr>
              <a:t>2015-11-24</a:t>
            </a:fld>
            <a:endParaRPr lang="ko-KR" altLang="en-US" dirty="0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7868" y="4800601"/>
            <a:ext cx="596265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7868" y="612775"/>
            <a:ext cx="596265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dirty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7868" y="5367339"/>
            <a:ext cx="596265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96888" y="274638"/>
            <a:ext cx="89439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96888" y="1600202"/>
            <a:ext cx="89439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96888" y="6356352"/>
            <a:ext cx="2318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676C66-8F0E-49BE-A181-43A493B62A8E}" type="datetimeFigureOut">
              <a:rPr lang="ko-KR" altLang="en-US" smtClean="0"/>
              <a:pPr>
                <a:defRPr/>
              </a:pPr>
              <a:t>2015-11-24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95398" y="6356352"/>
            <a:ext cx="3146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52" r:id="rId1"/>
    <p:sldLayoutId id="2147484753" r:id="rId2"/>
    <p:sldLayoutId id="2147484754" r:id="rId3"/>
    <p:sldLayoutId id="2147484755" r:id="rId4"/>
    <p:sldLayoutId id="2147484756" r:id="rId5"/>
    <p:sldLayoutId id="2147484749" r:id="rId6"/>
    <p:sldLayoutId id="2147484750" r:id="rId7"/>
    <p:sldLayoutId id="2147484751" r:id="rId8"/>
    <p:sldLayoutId id="2147484757" r:id="rId9"/>
    <p:sldLayoutId id="2147484758" r:id="rId10"/>
    <p:sldLayoutId id="2147484759" r:id="rId11"/>
    <p:sldLayoutId id="2147484785" r:id="rId12"/>
    <p:sldLayoutId id="2147484762" r:id="rId13"/>
    <p:sldLayoutId id="2147484764" r:id="rId14"/>
    <p:sldLayoutId id="2147484765" r:id="rId15"/>
    <p:sldLayoutId id="2147484766" r:id="rId16"/>
    <p:sldLayoutId id="2147484767" r:id="rId17"/>
    <p:sldLayoutId id="2147484770" r:id="rId18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g"/><Relationship Id="rId4" Type="http://schemas.openxmlformats.org/officeDocument/2006/relationships/image" Target="../media/image36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12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chart" Target="../charts/char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10" Type="http://schemas.openxmlformats.org/officeDocument/2006/relationships/image" Target="../media/image5.png"/><Relationship Id="rId4" Type="http://schemas.openxmlformats.org/officeDocument/2006/relationships/image" Target="../media/image71.jpeg"/><Relationship Id="rId9" Type="http://schemas.openxmlformats.org/officeDocument/2006/relationships/image" Target="../media/image6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7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10" Type="http://schemas.openxmlformats.org/officeDocument/2006/relationships/image" Target="../media/image5.png"/><Relationship Id="rId4" Type="http://schemas.openxmlformats.org/officeDocument/2006/relationships/image" Target="../media/image94.png"/><Relationship Id="rId9" Type="http://schemas.openxmlformats.org/officeDocument/2006/relationships/image" Target="../media/image98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0.JPG"/><Relationship Id="rId7" Type="http://schemas.openxmlformats.org/officeDocument/2006/relationships/image" Target="../media/image88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4.jpeg"/><Relationship Id="rId7" Type="http://schemas.openxmlformats.org/officeDocument/2006/relationships/image" Target="../media/image75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10" Type="http://schemas.openxmlformats.org/officeDocument/2006/relationships/image" Target="../media/image5.png"/><Relationship Id="rId4" Type="http://schemas.openxmlformats.org/officeDocument/2006/relationships/image" Target="../media/image105.jpeg"/><Relationship Id="rId9" Type="http://schemas.openxmlformats.org/officeDocument/2006/relationships/image" Target="../media/image10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13" Type="http://schemas.openxmlformats.org/officeDocument/2006/relationships/image" Target="../media/image5.png"/><Relationship Id="rId3" Type="http://schemas.openxmlformats.org/officeDocument/2006/relationships/image" Target="../media/image113.jpeg"/><Relationship Id="rId7" Type="http://schemas.microsoft.com/office/2007/relationships/hdphoto" Target="../media/hdphoto3.wdp"/><Relationship Id="rId12" Type="http://schemas.openxmlformats.org/officeDocument/2006/relationships/image" Target="../media/image1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6.jpeg"/><Relationship Id="rId11" Type="http://schemas.microsoft.com/office/2007/relationships/hdphoto" Target="../media/hdphoto4.wdp"/><Relationship Id="rId5" Type="http://schemas.openxmlformats.org/officeDocument/2006/relationships/image" Target="../media/image115.jpeg"/><Relationship Id="rId10" Type="http://schemas.openxmlformats.org/officeDocument/2006/relationships/image" Target="../media/image119.jpeg"/><Relationship Id="rId4" Type="http://schemas.openxmlformats.org/officeDocument/2006/relationships/image" Target="../media/image114.jpeg"/><Relationship Id="rId9" Type="http://schemas.openxmlformats.org/officeDocument/2006/relationships/image" Target="../media/image11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5.wdp"/><Relationship Id="rId4" Type="http://schemas.openxmlformats.org/officeDocument/2006/relationships/image" Target="../media/image1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2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36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5125393" y="6237312"/>
            <a:ext cx="4617263" cy="5040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7904"/>
            <a:ext cx="9937750" cy="3789040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607171" y="2420888"/>
            <a:ext cx="8754192" cy="1872208"/>
          </a:xfrm>
        </p:spPr>
        <p:txBody>
          <a:bodyPr/>
          <a:lstStyle/>
          <a:p>
            <a:r>
              <a:rPr lang="ko-KR" altLang="en-US" sz="3600" b="1" dirty="0" smtClean="0"/>
              <a:t>대한건축사협회</a:t>
            </a:r>
            <a:r>
              <a:rPr lang="en-US" altLang="ko-KR" sz="3600" b="1" dirty="0" smtClean="0"/>
              <a:t/>
            </a:r>
            <a:br>
              <a:rPr lang="en-US" altLang="ko-KR" sz="3600" b="1" dirty="0" smtClean="0"/>
            </a:br>
            <a:r>
              <a:rPr lang="en-US" altLang="ko-KR" sz="900" b="1" dirty="0"/>
              <a:t> </a:t>
            </a:r>
            <a:r>
              <a:rPr lang="en-US" altLang="ko-KR" sz="3600" b="1" dirty="0" smtClean="0"/>
              <a:t/>
            </a:r>
            <a:br>
              <a:rPr lang="en-US" altLang="ko-KR" sz="3600" b="1" dirty="0" smtClean="0"/>
            </a:br>
            <a:r>
              <a:rPr lang="ko-KR" altLang="en-US" sz="3600" b="1" dirty="0" smtClean="0"/>
              <a:t>우수건축자재 추천제 신청품목 설명자료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2400" b="1" dirty="0" smtClean="0"/>
              <a:t> </a:t>
            </a:r>
            <a:endParaRPr lang="en-GB" sz="2000" b="1" i="1" dirty="0" smtClean="0">
              <a:solidFill>
                <a:schemeClr val="tx1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6025574" y="6269250"/>
            <a:ext cx="31197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dirty="0" smtClean="0"/>
              <a:t>㈜ </a:t>
            </a:r>
            <a:r>
              <a:rPr lang="ko-KR" altLang="en-US" sz="2000" b="1" dirty="0" err="1" smtClean="0"/>
              <a:t>에이에이치씨</a:t>
            </a:r>
            <a:r>
              <a:rPr lang="ko-KR" altLang="en-US" sz="2000" b="1" dirty="0" smtClean="0"/>
              <a:t> </a:t>
            </a:r>
            <a:r>
              <a:rPr lang="ko-KR" altLang="en-US" sz="2000" b="1" dirty="0" err="1" smtClean="0"/>
              <a:t>시스템창</a:t>
            </a:r>
            <a:endParaRPr lang="en-US" altLang="ko-KR" sz="2000" b="1" dirty="0" smtClean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839" y="5229200"/>
            <a:ext cx="1413962" cy="93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2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1995044" y="385499"/>
            <a:ext cx="3075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800" b="1" dirty="0"/>
              <a:t>■ </a:t>
            </a:r>
            <a:r>
              <a:rPr lang="ko-KR" altLang="en-US" sz="2800" b="1" dirty="0" err="1" smtClean="0"/>
              <a:t>커튼월</a:t>
            </a:r>
            <a:r>
              <a:rPr lang="ko-KR" altLang="en-US" sz="2800" b="1" dirty="0" smtClean="0"/>
              <a:t> 이란</a:t>
            </a:r>
            <a:r>
              <a:rPr lang="en-US" altLang="ko-KR" sz="2800" b="1" dirty="0" smtClean="0"/>
              <a:t>?</a:t>
            </a:r>
            <a:endParaRPr lang="ko-KR" altLang="en-US" sz="2800" b="1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238072200" descr="EMB0000130806a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2"/>
          <a:stretch>
            <a:fillRect/>
          </a:stretch>
        </p:blipFill>
        <p:spPr bwMode="auto">
          <a:xfrm>
            <a:off x="4608835" y="1124744"/>
            <a:ext cx="4650647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1008435" y="4709462"/>
            <a:ext cx="8373680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ko-KR" altLang="en-US" sz="1400" dirty="0" smtClean="0">
                <a:solidFill>
                  <a:schemeClr val="accent4">
                    <a:lumMod val="50000"/>
                  </a:schemeClr>
                </a:solidFill>
              </a:rPr>
              <a:t>커튼월 </a:t>
            </a:r>
            <a:r>
              <a:rPr lang="en-US" altLang="ko-KR" sz="1400" dirty="0" smtClean="0">
                <a:solidFill>
                  <a:schemeClr val="accent4">
                    <a:lumMod val="50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ko-KR" altLang="en-US" sz="1400" dirty="0" smtClean="0">
                <a:solidFill>
                  <a:schemeClr val="accent4">
                    <a:lumMod val="50000"/>
                  </a:schemeClr>
                </a:solidFill>
              </a:rPr>
              <a:t>자체적으로 </a:t>
            </a:r>
            <a:r>
              <a:rPr lang="ko-KR" altLang="en-US" sz="1400" dirty="0">
                <a:solidFill>
                  <a:schemeClr val="accent4">
                    <a:lumMod val="50000"/>
                  </a:schemeClr>
                </a:solidFill>
              </a:rPr>
              <a:t>구조를 </a:t>
            </a:r>
            <a:r>
              <a:rPr lang="ko-KR" altLang="en-US" sz="1400" dirty="0" smtClean="0">
                <a:solidFill>
                  <a:schemeClr val="accent4">
                    <a:lumMod val="50000"/>
                  </a:schemeClr>
                </a:solidFill>
              </a:rPr>
              <a:t>부담 않는 건축물의 외벽</a:t>
            </a:r>
            <a:r>
              <a:rPr lang="en-US" altLang="ko-KR" sz="1400" dirty="0" smtClean="0">
                <a:solidFill>
                  <a:schemeClr val="accent4">
                    <a:lumMod val="50000"/>
                  </a:schemeClr>
                </a:solidFill>
              </a:rPr>
              <a:t>(</a:t>
            </a:r>
            <a:r>
              <a:rPr lang="ko-KR" altLang="en-US" sz="1400" b="1" dirty="0" err="1" smtClean="0">
                <a:solidFill>
                  <a:schemeClr val="accent4">
                    <a:lumMod val="50000"/>
                  </a:schemeClr>
                </a:solidFill>
              </a:rPr>
              <a:t>비내력벽</a:t>
            </a:r>
            <a:r>
              <a:rPr lang="en-US" altLang="ko-KR" sz="1400" b="1" dirty="0" smtClean="0">
                <a:solidFill>
                  <a:schemeClr val="accent4">
                    <a:lumMod val="50000"/>
                  </a:schemeClr>
                </a:solidFill>
              </a:rPr>
              <a:t>)</a:t>
            </a:r>
          </a:p>
          <a:p>
            <a:endParaRPr lang="ko-KR" altLang="en-US" sz="1400" dirty="0"/>
          </a:p>
          <a:p>
            <a:r>
              <a:rPr lang="ko-KR" altLang="en-US" sz="1400" dirty="0" smtClean="0"/>
              <a:t>커튼월 구성 재료</a:t>
            </a:r>
            <a:r>
              <a:rPr lang="en-US" altLang="ko-KR" sz="1400" dirty="0" smtClean="0">
                <a:sym typeface="Wingdings" panose="05000000000000000000" pitchFamily="2" charset="2"/>
              </a:rPr>
              <a:t></a:t>
            </a:r>
            <a:r>
              <a:rPr lang="ko-KR" altLang="en-US" sz="1400" dirty="0" smtClean="0"/>
              <a:t> </a:t>
            </a:r>
            <a:r>
              <a:rPr lang="en-US" altLang="ko-KR" sz="1400" b="1" dirty="0" smtClean="0">
                <a:solidFill>
                  <a:srgbClr val="0000FF"/>
                </a:solidFill>
              </a:rPr>
              <a:t>ALUMINUM</a:t>
            </a:r>
            <a:r>
              <a:rPr lang="en-US" altLang="ko-KR" sz="1400" dirty="0"/>
              <a:t>, STEEL, STAINLESS STEEL, </a:t>
            </a:r>
            <a:r>
              <a:rPr lang="en-US" altLang="ko-KR" sz="1400" dirty="0" smtClean="0"/>
              <a:t>GLASS</a:t>
            </a:r>
          </a:p>
          <a:p>
            <a:endParaRPr lang="ko-KR" altLang="en-US" sz="1400" dirty="0"/>
          </a:p>
          <a:p>
            <a:r>
              <a:rPr lang="en-US" altLang="ko-KR" sz="1400" dirty="0"/>
              <a:t>ALUMINUM</a:t>
            </a:r>
            <a:r>
              <a:rPr lang="ko-KR" altLang="en-US" sz="1400" dirty="0" smtClean="0"/>
              <a:t>부재</a:t>
            </a:r>
            <a:r>
              <a:rPr lang="en-US" altLang="ko-KR" sz="1400" dirty="0" smtClean="0">
                <a:sym typeface="Wingdings" panose="05000000000000000000" pitchFamily="2" charset="2"/>
              </a:rPr>
              <a:t></a:t>
            </a:r>
            <a:r>
              <a:rPr lang="ko-KR" altLang="en-US" sz="1400" dirty="0" smtClean="0"/>
              <a:t> </a:t>
            </a:r>
            <a:r>
              <a:rPr lang="ko-KR" altLang="en-US" sz="1400" b="1" dirty="0" err="1">
                <a:solidFill>
                  <a:srgbClr val="0000FF"/>
                </a:solidFill>
              </a:rPr>
              <a:t>경량성</a:t>
            </a:r>
            <a:r>
              <a:rPr lang="en-US" altLang="ko-KR" sz="1400" b="1" dirty="0">
                <a:solidFill>
                  <a:srgbClr val="0000FF"/>
                </a:solidFill>
              </a:rPr>
              <a:t>, </a:t>
            </a:r>
            <a:r>
              <a:rPr lang="ko-KR" altLang="en-US" sz="1400" b="1" dirty="0" err="1">
                <a:solidFill>
                  <a:srgbClr val="0000FF"/>
                </a:solidFill>
              </a:rPr>
              <a:t>구조성</a:t>
            </a:r>
            <a:r>
              <a:rPr lang="en-US" altLang="ko-KR" sz="1400" b="1" dirty="0">
                <a:solidFill>
                  <a:srgbClr val="0000FF"/>
                </a:solidFill>
              </a:rPr>
              <a:t>, </a:t>
            </a:r>
            <a:r>
              <a:rPr lang="ko-KR" altLang="en-US" sz="1400" b="1" dirty="0">
                <a:solidFill>
                  <a:srgbClr val="0000FF"/>
                </a:solidFill>
              </a:rPr>
              <a:t>가공성</a:t>
            </a:r>
            <a:r>
              <a:rPr lang="en-US" altLang="ko-KR" sz="1400" b="1" dirty="0">
                <a:solidFill>
                  <a:srgbClr val="0000FF"/>
                </a:solidFill>
              </a:rPr>
              <a:t>, </a:t>
            </a:r>
            <a:r>
              <a:rPr lang="ko-KR" altLang="en-US" sz="1400" b="1" dirty="0" smtClean="0">
                <a:solidFill>
                  <a:srgbClr val="0000FF"/>
                </a:solidFill>
              </a:rPr>
              <a:t>내구성 우수</a:t>
            </a:r>
            <a:endParaRPr lang="en-US" altLang="ko-KR" sz="1400" b="1" dirty="0" smtClean="0">
              <a:solidFill>
                <a:srgbClr val="0000FF"/>
              </a:solidFill>
            </a:endParaRPr>
          </a:p>
          <a:p>
            <a:endParaRPr lang="ko-KR" altLang="en-US" sz="1400" dirty="0"/>
          </a:p>
          <a:p>
            <a:r>
              <a:rPr lang="ko-KR" altLang="en-US" sz="1400" dirty="0" smtClean="0"/>
              <a:t>외벽 </a:t>
            </a:r>
            <a:r>
              <a:rPr lang="ko-KR" altLang="en-US" sz="1400" dirty="0"/>
              <a:t>자체를 </a:t>
            </a:r>
            <a:r>
              <a:rPr lang="en-US" altLang="ko-KR" sz="1400" dirty="0">
                <a:solidFill>
                  <a:srgbClr val="0000FF"/>
                </a:solidFill>
              </a:rPr>
              <a:t>ALUMINUM </a:t>
            </a:r>
            <a:r>
              <a:rPr lang="ko-KR" altLang="en-US" sz="1400" dirty="0" err="1">
                <a:solidFill>
                  <a:srgbClr val="0000FF"/>
                </a:solidFill>
              </a:rPr>
              <a:t>커튼월</a:t>
            </a:r>
            <a:r>
              <a:rPr lang="ko-KR" altLang="en-US" sz="1400" dirty="0" err="1"/>
              <a:t>로</a:t>
            </a:r>
            <a:r>
              <a:rPr lang="ko-KR" altLang="en-US" sz="1400" dirty="0"/>
              <a:t> 구성할 경우 </a:t>
            </a:r>
          </a:p>
          <a:p>
            <a:r>
              <a:rPr lang="ko-KR" altLang="en-US" sz="1400" b="1" dirty="0">
                <a:solidFill>
                  <a:srgbClr val="0000FF"/>
                </a:solidFill>
              </a:rPr>
              <a:t>전체 공사금액대비 약 </a:t>
            </a:r>
            <a:r>
              <a:rPr lang="en-US" altLang="ko-KR" sz="1400" b="1" dirty="0">
                <a:solidFill>
                  <a:srgbClr val="0000FF"/>
                </a:solidFill>
              </a:rPr>
              <a:t>10%</a:t>
            </a:r>
            <a:r>
              <a:rPr lang="ko-KR" altLang="en-US" sz="1400" dirty="0"/>
              <a:t>를 </a:t>
            </a:r>
            <a:r>
              <a:rPr lang="ko-KR" altLang="en-US" sz="1400" dirty="0" smtClean="0"/>
              <a:t>차지</a:t>
            </a:r>
            <a:endParaRPr lang="en-US" altLang="ko-KR" sz="1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20403" y="1412776"/>
            <a:ext cx="36724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600" dirty="0" err="1"/>
              <a:t>커튼월이란</a:t>
            </a:r>
            <a:r>
              <a:rPr lang="ko-KR" altLang="en-US" sz="1600" dirty="0"/>
              <a:t> 건물에서 하중을 지지하고 있지 않은 칸막이 구실의 바깥벽을 </a:t>
            </a:r>
            <a:r>
              <a:rPr lang="ko-KR" altLang="en-US" sz="1600" dirty="0" smtClean="0"/>
              <a:t>의미한다</a:t>
            </a:r>
            <a:r>
              <a:rPr lang="en-US" altLang="ko-KR" sz="160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600" dirty="0" err="1" smtClean="0"/>
              <a:t>커튼월</a:t>
            </a:r>
            <a:r>
              <a:rPr lang="ko-KR" altLang="en-US" sz="1600" dirty="0" smtClean="0"/>
              <a:t> </a:t>
            </a:r>
            <a:r>
              <a:rPr lang="ko-KR" altLang="en-US" sz="1600" dirty="0"/>
              <a:t>건물은 크게 자연채광이나 조망을 위한 </a:t>
            </a:r>
            <a:r>
              <a:rPr lang="ko-KR" altLang="en-US" sz="1600" dirty="0" smtClean="0"/>
              <a:t>창에 </a:t>
            </a:r>
            <a:r>
              <a:rPr lang="ko-KR" altLang="en-US" sz="1600" dirty="0"/>
              <a:t>해당하는 </a:t>
            </a:r>
            <a:r>
              <a:rPr lang="ko-KR" altLang="en-US" sz="1600" b="1" dirty="0" err="1"/>
              <a:t>비전부</a:t>
            </a:r>
            <a:r>
              <a:rPr lang="en-US" altLang="ko-KR" sz="1600" b="1" dirty="0"/>
              <a:t>(vision part)</a:t>
            </a:r>
            <a:r>
              <a:rPr lang="ko-KR" altLang="en-US" sz="1600" dirty="0"/>
              <a:t>와 벽체에 </a:t>
            </a:r>
            <a:r>
              <a:rPr lang="ko-KR" altLang="en-US" sz="1600" dirty="0" smtClean="0"/>
              <a:t>해당하는 </a:t>
            </a:r>
            <a:r>
              <a:rPr lang="ko-KR" altLang="en-US" sz="1600" b="1" dirty="0" err="1"/>
              <a:t>스팬드럴부</a:t>
            </a:r>
            <a:r>
              <a:rPr lang="en-US" altLang="ko-KR" sz="1600" b="1" dirty="0"/>
              <a:t>(spandrel part)</a:t>
            </a:r>
            <a:r>
              <a:rPr lang="ko-KR" altLang="en-US" sz="1600" dirty="0"/>
              <a:t>로 구분할 수 </a:t>
            </a:r>
            <a:r>
              <a:rPr lang="ko-KR" altLang="en-US" sz="1600" dirty="0" smtClean="0"/>
              <a:t>있다</a:t>
            </a:r>
            <a:r>
              <a:rPr lang="en-US" altLang="ko-KR" sz="1600" dirty="0" smtClean="0"/>
              <a:t>.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8459300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직사각형 2"/>
          <p:cNvSpPr/>
          <p:nvPr/>
        </p:nvSpPr>
        <p:spPr>
          <a:xfrm>
            <a:off x="849505" y="1161658"/>
            <a:ext cx="8373680" cy="46474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1600" dirty="0" err="1"/>
              <a:t>커튼월</a:t>
            </a:r>
            <a:r>
              <a:rPr lang="ko-KR" altLang="en-US" sz="1600" dirty="0"/>
              <a:t> 건물은 창호는 겨울철 </a:t>
            </a:r>
            <a:r>
              <a:rPr lang="ko-KR" altLang="en-US" sz="1600" dirty="0" err="1"/>
              <a:t>고단열</a:t>
            </a:r>
            <a:r>
              <a:rPr lang="en-US" altLang="ko-KR" sz="1600" dirty="0"/>
              <a:t>‧</a:t>
            </a:r>
            <a:r>
              <a:rPr lang="ko-KR" altLang="en-US" sz="1600" dirty="0" err="1"/>
              <a:t>고기밀에</a:t>
            </a:r>
            <a:r>
              <a:rPr lang="ko-KR" altLang="en-US" sz="1600" dirty="0"/>
              <a:t> 의한 </a:t>
            </a:r>
            <a:r>
              <a:rPr lang="ko-KR" altLang="en-US" sz="1600" dirty="0" smtClean="0"/>
              <a:t>난방 에너지절감 </a:t>
            </a:r>
            <a:r>
              <a:rPr lang="ko-KR" altLang="en-US" sz="1600" dirty="0"/>
              <a:t>뿐 아니라 여름철에 일사를 차단하기 위한 기능을 통해 </a:t>
            </a:r>
            <a:r>
              <a:rPr lang="ko-KR" altLang="en-US" sz="1600" dirty="0" smtClean="0"/>
              <a:t>냉방에너지절감 </a:t>
            </a:r>
            <a:r>
              <a:rPr lang="ko-KR" altLang="en-US" sz="1600" dirty="0"/>
              <a:t>방안을 동시에 갖추고 있어야 </a:t>
            </a:r>
            <a:r>
              <a:rPr lang="ko-KR" altLang="en-US" sz="1600" dirty="0" smtClean="0"/>
              <a:t>한다</a:t>
            </a:r>
            <a:endParaRPr lang="en-US" altLang="ko-KR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ko-KR" altLang="en-US" sz="1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1600" dirty="0" smtClean="0"/>
              <a:t>그러나</a:t>
            </a:r>
            <a:r>
              <a:rPr lang="en-US" altLang="ko-KR" sz="1600" dirty="0"/>
              <a:t>, </a:t>
            </a:r>
            <a:r>
              <a:rPr lang="ko-KR" altLang="en-US" sz="1600" dirty="0" err="1"/>
              <a:t>커튼월</a:t>
            </a:r>
            <a:r>
              <a:rPr lang="ko-KR" altLang="en-US" sz="1600" dirty="0"/>
              <a:t> 건물의 특성상 </a:t>
            </a:r>
            <a:r>
              <a:rPr lang="ko-KR" altLang="en-US" sz="1600" dirty="0" err="1"/>
              <a:t>비젼부에서의</a:t>
            </a:r>
            <a:r>
              <a:rPr lang="ko-KR" altLang="en-US" sz="1600" dirty="0"/>
              <a:t> </a:t>
            </a:r>
            <a:r>
              <a:rPr lang="ko-KR" altLang="en-US" sz="1600" b="1" dirty="0"/>
              <a:t>여름철 태양열 취득에 의한 과열</a:t>
            </a:r>
            <a:r>
              <a:rPr lang="ko-KR" altLang="en-US" sz="1600" dirty="0"/>
              <a:t>과 알루미늄 </a:t>
            </a:r>
            <a:r>
              <a:rPr lang="ko-KR" altLang="en-US" sz="1600" b="1" dirty="0"/>
              <a:t>프레임을 통한 </a:t>
            </a:r>
            <a:r>
              <a:rPr lang="ko-KR" altLang="en-US" sz="1600" b="1" dirty="0" err="1"/>
              <a:t>열교</a:t>
            </a:r>
            <a:r>
              <a:rPr lang="ko-KR" altLang="en-US" sz="1600" b="1" dirty="0"/>
              <a:t> 현상</a:t>
            </a:r>
            <a:r>
              <a:rPr lang="ko-KR" altLang="en-US" sz="1600" dirty="0"/>
              <a:t> 등으로 현재 냉방부하를 저감하기 위한 대안은 거의 전무한 </a:t>
            </a:r>
            <a:r>
              <a:rPr lang="ko-KR" altLang="en-US" sz="1600" dirty="0" smtClean="0"/>
              <a:t>실정</a:t>
            </a:r>
            <a:endParaRPr lang="en-US" altLang="ko-KR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ko-KR" alt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1600" dirty="0" smtClean="0"/>
              <a:t> </a:t>
            </a:r>
            <a:r>
              <a:rPr lang="en-US" altLang="ko-KR" sz="1600" dirty="0"/>
              <a:t>2015</a:t>
            </a:r>
            <a:r>
              <a:rPr lang="ko-KR" altLang="en-US" sz="1600" dirty="0"/>
              <a:t>년 </a:t>
            </a:r>
            <a:r>
              <a:rPr lang="en-US" altLang="ko-KR" sz="1600" dirty="0"/>
              <a:t>5</a:t>
            </a:r>
            <a:r>
              <a:rPr lang="ko-KR" altLang="en-US" sz="1600" dirty="0"/>
              <a:t>월 녹색건축물 </a:t>
            </a:r>
            <a:r>
              <a:rPr lang="ko-KR" altLang="en-US" sz="1600" dirty="0" err="1"/>
              <a:t>조성지원법에</a:t>
            </a:r>
            <a:r>
              <a:rPr lang="ko-KR" altLang="en-US" sz="1600" dirty="0"/>
              <a:t> </a:t>
            </a:r>
            <a:r>
              <a:rPr lang="ko-KR" altLang="en-US" sz="1600" b="1" dirty="0" smtClean="0"/>
              <a:t>일사차단 기준이 </a:t>
            </a:r>
            <a:r>
              <a:rPr lang="ko-KR" altLang="en-US" sz="1600" b="1" dirty="0"/>
              <a:t>마련</a:t>
            </a:r>
            <a:r>
              <a:rPr lang="ko-KR" altLang="en-US" sz="1600" dirty="0"/>
              <a:t>되면서 유리 등의 </a:t>
            </a:r>
            <a:r>
              <a:rPr lang="ko-KR" altLang="en-US" sz="1600" dirty="0" err="1"/>
              <a:t>투과체를</a:t>
            </a:r>
            <a:r>
              <a:rPr lang="ko-KR" altLang="en-US" sz="1600" dirty="0"/>
              <a:t> 포함한 </a:t>
            </a:r>
            <a:r>
              <a:rPr lang="ko-KR" altLang="en-US" sz="1600" dirty="0" err="1"/>
              <a:t>커튼월</a:t>
            </a:r>
            <a:r>
              <a:rPr lang="en-US" altLang="ko-KR" sz="1600" dirty="0"/>
              <a:t>·</a:t>
            </a:r>
            <a:r>
              <a:rPr lang="ko-KR" altLang="en-US" sz="1600" dirty="0"/>
              <a:t>창호 등 외피의 </a:t>
            </a:r>
            <a:r>
              <a:rPr lang="ko-KR" altLang="en-US" sz="1600" b="1" dirty="0"/>
              <a:t>냉방부하 </a:t>
            </a:r>
            <a:r>
              <a:rPr lang="ko-KR" altLang="en-US" sz="1600" b="1" dirty="0" smtClean="0"/>
              <a:t>절감이 </a:t>
            </a:r>
            <a:r>
              <a:rPr lang="ko-KR" altLang="en-US" sz="1600" b="1" dirty="0"/>
              <a:t>당면 핵심 수요기술</a:t>
            </a:r>
            <a:r>
              <a:rPr lang="ko-KR" altLang="en-US" sz="1600" dirty="0"/>
              <a:t>로 부상하고 있으며</a:t>
            </a:r>
            <a:r>
              <a:rPr lang="en-US" altLang="ko-KR" sz="1600" dirty="0"/>
              <a:t>, </a:t>
            </a:r>
            <a:r>
              <a:rPr lang="ko-KR" altLang="en-US" sz="1600" dirty="0" err="1"/>
              <a:t>커튼월</a:t>
            </a:r>
            <a:r>
              <a:rPr lang="ko-KR" altLang="en-US" sz="1600" dirty="0"/>
              <a:t> 구성요소들에 대한 통합적인 성능 개선 및 효과적인 조합이 </a:t>
            </a:r>
            <a:r>
              <a:rPr lang="ko-KR" altLang="en-US" sz="1600" dirty="0" smtClean="0"/>
              <a:t>요구된다</a:t>
            </a:r>
            <a:endParaRPr lang="en-US" altLang="ko-KR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1200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600" dirty="0" smtClean="0"/>
              <a:t>270MM </a:t>
            </a:r>
            <a:r>
              <a:rPr lang="ko-KR" altLang="en-US" sz="1600" dirty="0" err="1" smtClean="0"/>
              <a:t>커튼월</a:t>
            </a:r>
            <a:r>
              <a:rPr lang="ko-KR" altLang="en-US" sz="1600" dirty="0" smtClean="0"/>
              <a:t> 이중외피 시스템은 </a:t>
            </a:r>
            <a:r>
              <a:rPr lang="ko-KR" altLang="en-US" sz="1600" dirty="0"/>
              <a:t>외부에 대한 환경부하를 최소화하면서 자연환경 조건을 최대한 이용할 수 있는 시스템으로 겨울철 </a:t>
            </a:r>
            <a:r>
              <a:rPr lang="ko-KR" altLang="en-US" sz="1600" dirty="0" err="1"/>
              <a:t>열적</a:t>
            </a:r>
            <a:r>
              <a:rPr lang="ko-KR" altLang="en-US" sz="1600" dirty="0"/>
              <a:t> 버퍼공간 형성으로 난방부하 절감</a:t>
            </a:r>
            <a:r>
              <a:rPr lang="en-US" altLang="ko-KR" sz="1600" dirty="0"/>
              <a:t>, </a:t>
            </a:r>
            <a:r>
              <a:rPr lang="ko-KR" altLang="en-US" sz="1600" dirty="0"/>
              <a:t>여름철 블라인드로 일사차단 및 </a:t>
            </a:r>
            <a:r>
              <a:rPr lang="ko-KR" altLang="en-US" sz="1600" dirty="0" err="1"/>
              <a:t>중공층</a:t>
            </a:r>
            <a:r>
              <a:rPr lang="ko-KR" altLang="en-US" sz="1600" dirty="0"/>
              <a:t> 내의 데워진 공기를 외부로 배출하여 냉방부하 절감을 통한 에너지 절약이 가능한 대안으로 제시되고 </a:t>
            </a:r>
            <a:r>
              <a:rPr lang="ko-KR" altLang="en-US" sz="1600" dirty="0" smtClean="0"/>
              <a:t>있다</a:t>
            </a:r>
            <a:endParaRPr lang="en-US" altLang="ko-KR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1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1600" dirty="0"/>
              <a:t>본 </a:t>
            </a:r>
            <a:r>
              <a:rPr lang="ko-KR" altLang="en-US" sz="1600" dirty="0" smtClean="0"/>
              <a:t>기업에서는 </a:t>
            </a:r>
            <a:r>
              <a:rPr lang="ko-KR" altLang="en-US" sz="1600" b="1" dirty="0"/>
              <a:t>냉난방에너지 </a:t>
            </a:r>
            <a:r>
              <a:rPr lang="en-US" altLang="ko-KR" sz="1600" b="1" dirty="0"/>
              <a:t>25% </a:t>
            </a:r>
            <a:r>
              <a:rPr lang="ko-KR" altLang="en-US" sz="1600" b="1" dirty="0"/>
              <a:t>이상 절감이 가능한 </a:t>
            </a:r>
            <a:r>
              <a:rPr lang="ko-KR" altLang="en-US" sz="1600" b="1" dirty="0" smtClean="0"/>
              <a:t>비용 효율적인 </a:t>
            </a:r>
            <a:r>
              <a:rPr lang="ko-KR" altLang="en-US" sz="1600" b="1" dirty="0"/>
              <a:t>이중외피 </a:t>
            </a:r>
            <a:r>
              <a:rPr lang="ko-KR" altLang="en-US" sz="1600" b="1" dirty="0" err="1" smtClean="0"/>
              <a:t>커튼월시스템을</a:t>
            </a:r>
            <a:r>
              <a:rPr lang="ko-KR" altLang="en-US" sz="1600" b="1" dirty="0" smtClean="0"/>
              <a:t>  </a:t>
            </a:r>
            <a:r>
              <a:rPr lang="ko-KR" altLang="en-US" sz="1600" dirty="0" smtClean="0"/>
              <a:t>통하여 새로운 </a:t>
            </a:r>
            <a:r>
              <a:rPr lang="ko-KR" altLang="en-US" sz="1600" dirty="0"/>
              <a:t>녹색건축시장을 창출하는 데에 </a:t>
            </a:r>
            <a:r>
              <a:rPr lang="ko-KR" altLang="en-US" sz="1600" dirty="0" smtClean="0"/>
              <a:t>기여하고 있습니다</a:t>
            </a:r>
            <a:r>
              <a:rPr lang="en-US" altLang="ko-KR" sz="1600" dirty="0" smtClean="0"/>
              <a:t>.</a:t>
            </a:r>
            <a:endParaRPr lang="ko-KR" altLang="en-US" sz="1400" dirty="0"/>
          </a:p>
        </p:txBody>
      </p:sp>
      <p:sp>
        <p:nvSpPr>
          <p:cNvPr id="6" name="직사각형 5"/>
          <p:cNvSpPr/>
          <p:nvPr/>
        </p:nvSpPr>
        <p:spPr>
          <a:xfrm>
            <a:off x="1995044" y="385499"/>
            <a:ext cx="3075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800" b="1" dirty="0"/>
              <a:t>■ </a:t>
            </a:r>
            <a:r>
              <a:rPr lang="ko-KR" altLang="en-US" sz="2800" b="1" dirty="0" smtClean="0"/>
              <a:t>제품의 필요성</a:t>
            </a:r>
            <a:endParaRPr lang="ko-KR" altLang="en-US" sz="2800" b="1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04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직사각형 2"/>
          <p:cNvSpPr/>
          <p:nvPr/>
        </p:nvSpPr>
        <p:spPr>
          <a:xfrm>
            <a:off x="849505" y="1161658"/>
            <a:ext cx="8373680" cy="53860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600" dirty="0"/>
              <a:t>현대의 많은 건물에서 채택되고 있는 유리 외피는 자연채광의 이용 측면에서 유리하게 작용하지만 </a:t>
            </a:r>
            <a:r>
              <a:rPr lang="ko-KR" altLang="en-US" sz="1600" dirty="0" err="1"/>
              <a:t>열적으로</a:t>
            </a:r>
            <a:r>
              <a:rPr lang="ko-KR" altLang="en-US" sz="1600" dirty="0"/>
              <a:t> 매우 취약한 부위로 이를 통해 상당량의 에너지 취득과 손실이 </a:t>
            </a:r>
            <a:r>
              <a:rPr lang="ko-KR" altLang="en-US" sz="1600" dirty="0" smtClean="0"/>
              <a:t>발생하고 있다</a:t>
            </a:r>
            <a:r>
              <a:rPr lang="en-US" altLang="ko-KR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o-KR" alt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 smtClean="0"/>
              <a:t>270MM </a:t>
            </a:r>
            <a:r>
              <a:rPr lang="ko-KR" altLang="en-US" sz="1600" dirty="0" err="1" smtClean="0"/>
              <a:t>커튼월</a:t>
            </a:r>
            <a:r>
              <a:rPr lang="ko-KR" altLang="en-US" sz="1600" dirty="0" smtClean="0"/>
              <a:t> 이중외피는 </a:t>
            </a:r>
            <a:r>
              <a:rPr lang="ko-KR" altLang="en-US" sz="1600" dirty="0" err="1"/>
              <a:t>중공층을</a:t>
            </a:r>
            <a:r>
              <a:rPr lang="ko-KR" altLang="en-US" sz="1600" dirty="0"/>
              <a:t> 사이에 두고 유리로 된 이중의 외피로 이루어진 시스템으로 </a:t>
            </a:r>
            <a:r>
              <a:rPr lang="ko-KR" altLang="en-US" sz="1600" dirty="0" err="1"/>
              <a:t>중공층으로</a:t>
            </a:r>
            <a:r>
              <a:rPr lang="ko-KR" altLang="en-US" sz="1600" dirty="0"/>
              <a:t> 유입된 일사에너지가 </a:t>
            </a:r>
            <a:r>
              <a:rPr lang="ko-KR" altLang="en-US" sz="1600" dirty="0" err="1"/>
              <a:t>중공층의</a:t>
            </a:r>
            <a:r>
              <a:rPr lang="ko-KR" altLang="en-US" sz="1600" dirty="0"/>
              <a:t> 온도를 높이고 이때 데워진 공기가 </a:t>
            </a:r>
            <a:r>
              <a:rPr lang="ko-KR" altLang="en-US" sz="1600" dirty="0" err="1"/>
              <a:t>열적</a:t>
            </a:r>
            <a:r>
              <a:rPr lang="ko-KR" altLang="en-US" sz="1600" dirty="0"/>
              <a:t> 부력에 의해 상승하여 배출되는 원리를 활용하고 </a:t>
            </a:r>
            <a:r>
              <a:rPr lang="ko-KR" altLang="en-US" sz="1600" dirty="0" smtClean="0"/>
              <a:t>있다</a:t>
            </a:r>
            <a:endParaRPr lang="en-US" altLang="ko-K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ko-KR" alt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 smtClean="0"/>
              <a:t>270MM </a:t>
            </a:r>
            <a:r>
              <a:rPr lang="ko-KR" altLang="en-US" sz="1600" dirty="0" err="1" smtClean="0"/>
              <a:t>커튼월</a:t>
            </a:r>
            <a:r>
              <a:rPr lang="ko-KR" altLang="en-US" sz="1600" dirty="0" smtClean="0"/>
              <a:t> 이중외피시스템은 </a:t>
            </a:r>
            <a:r>
              <a:rPr lang="ko-KR" altLang="en-US" sz="1600" dirty="0"/>
              <a:t>외부에 대한 환경부하를 최소화하면서 자연환경 조건을 최대한 이용할 수 있는 시스템으로 </a:t>
            </a:r>
            <a:r>
              <a:rPr lang="ko-KR" altLang="en-US" sz="1600" b="1" dirty="0"/>
              <a:t>겨울철 </a:t>
            </a:r>
            <a:r>
              <a:rPr lang="ko-KR" altLang="en-US" sz="1600" b="1" dirty="0" err="1"/>
              <a:t>열적</a:t>
            </a:r>
            <a:r>
              <a:rPr lang="ko-KR" altLang="en-US" sz="1600" b="1" dirty="0"/>
              <a:t> 버퍼 형성</a:t>
            </a:r>
            <a:r>
              <a:rPr lang="ko-KR" altLang="en-US" sz="1600" dirty="0"/>
              <a:t>으로 난방부하 절감</a:t>
            </a:r>
            <a:r>
              <a:rPr lang="en-US" altLang="ko-KR" sz="1600" dirty="0"/>
              <a:t>, </a:t>
            </a:r>
            <a:r>
              <a:rPr lang="ko-KR" altLang="en-US" sz="1600" dirty="0"/>
              <a:t>여름철 블라인드로 </a:t>
            </a:r>
            <a:r>
              <a:rPr lang="ko-KR" altLang="en-US" sz="1600" b="1" dirty="0"/>
              <a:t>일사차단</a:t>
            </a:r>
            <a:r>
              <a:rPr lang="ko-KR" altLang="en-US" sz="1600" dirty="0"/>
              <a:t> 및 </a:t>
            </a:r>
            <a:r>
              <a:rPr lang="ko-KR" altLang="en-US" sz="1600" b="1" dirty="0" err="1"/>
              <a:t>중공층</a:t>
            </a:r>
            <a:r>
              <a:rPr lang="ko-KR" altLang="en-US" sz="1600" b="1" dirty="0"/>
              <a:t> 내의 데워진 공기를 외부로 배기</a:t>
            </a:r>
            <a:r>
              <a:rPr lang="ko-KR" altLang="en-US" sz="1600" dirty="0"/>
              <a:t>하여 냉방부하 절감을 통한 에너지 절약이 </a:t>
            </a:r>
            <a:r>
              <a:rPr lang="ko-KR" altLang="en-US" sz="1600" dirty="0" smtClean="0"/>
              <a:t>가능하다</a:t>
            </a:r>
            <a:endParaRPr lang="en-US" altLang="ko-K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1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600" dirty="0" smtClean="0"/>
              <a:t>또한</a:t>
            </a:r>
            <a:r>
              <a:rPr lang="en-US" altLang="ko-KR" sz="1600" dirty="0"/>
              <a:t>, </a:t>
            </a:r>
            <a:r>
              <a:rPr lang="ko-KR" altLang="en-US" sz="1600" dirty="0"/>
              <a:t>외부 </a:t>
            </a:r>
            <a:r>
              <a:rPr lang="ko-KR" altLang="en-US" sz="1600" dirty="0" err="1"/>
              <a:t>개구부를</a:t>
            </a:r>
            <a:r>
              <a:rPr lang="ko-KR" altLang="en-US" sz="1600" dirty="0"/>
              <a:t> 통하여 바람에 의한 압력의 영향을 감소시켜 고층건물에서 </a:t>
            </a:r>
            <a:r>
              <a:rPr lang="ko-KR" altLang="en-US" sz="1600" b="1" dirty="0"/>
              <a:t>자연환기를 가능</a:t>
            </a:r>
            <a:r>
              <a:rPr lang="ko-KR" altLang="en-US" sz="1600" dirty="0"/>
              <a:t>하게 하며</a:t>
            </a:r>
            <a:r>
              <a:rPr lang="en-US" altLang="ko-KR" sz="1600" dirty="0"/>
              <a:t>, </a:t>
            </a:r>
            <a:r>
              <a:rPr lang="ko-KR" altLang="en-US" sz="1600" dirty="0" err="1"/>
              <a:t>중공층</a:t>
            </a:r>
            <a:r>
              <a:rPr lang="ko-KR" altLang="en-US" sz="1600" dirty="0"/>
              <a:t> 내의 블라인드는 외부 영향으로부터 보호되고 외측 외피의 추가로 인한 </a:t>
            </a:r>
            <a:r>
              <a:rPr lang="ko-KR" altLang="en-US" sz="1600" b="1" dirty="0"/>
              <a:t>소음 감소</a:t>
            </a:r>
            <a:r>
              <a:rPr lang="en-US" altLang="ko-KR" sz="1600" b="1" dirty="0"/>
              <a:t>, </a:t>
            </a:r>
            <a:r>
              <a:rPr lang="ko-KR" altLang="en-US" sz="1600" b="1" dirty="0"/>
              <a:t>건물의 </a:t>
            </a:r>
            <a:r>
              <a:rPr lang="ko-KR" altLang="en-US" sz="1600" b="1" dirty="0" err="1"/>
              <a:t>미적가치</a:t>
            </a:r>
            <a:r>
              <a:rPr lang="ko-KR" altLang="en-US" sz="1600" b="1" dirty="0"/>
              <a:t> 상승</a:t>
            </a:r>
            <a:r>
              <a:rPr lang="en-US" altLang="ko-KR" sz="1600" b="1" dirty="0"/>
              <a:t>, </a:t>
            </a:r>
            <a:r>
              <a:rPr lang="ko-KR" altLang="en-US" sz="1600" b="1" dirty="0"/>
              <a:t>안전성 증대</a:t>
            </a:r>
            <a:r>
              <a:rPr lang="en-US" altLang="ko-KR" sz="1600" b="1" dirty="0"/>
              <a:t>, </a:t>
            </a:r>
            <a:r>
              <a:rPr lang="ko-KR" altLang="en-US" sz="1600" b="1" dirty="0"/>
              <a:t>거주자 쾌적환경 조성</a:t>
            </a:r>
            <a:r>
              <a:rPr lang="ko-KR" altLang="en-US" sz="1600" dirty="0"/>
              <a:t> 등의 장점이 </a:t>
            </a:r>
            <a:r>
              <a:rPr lang="ko-KR" altLang="en-US" sz="1600" dirty="0" smtClean="0"/>
              <a:t>있다</a:t>
            </a:r>
            <a:r>
              <a:rPr lang="en-US" altLang="ko-KR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1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600" dirty="0" smtClean="0"/>
              <a:t>기능 및 성능의 저하 우려 </a:t>
            </a:r>
            <a:r>
              <a:rPr lang="en-US" altLang="ko-KR" sz="1600" dirty="0" smtClean="0"/>
              <a:t>,</a:t>
            </a:r>
            <a:r>
              <a:rPr lang="ko-KR" altLang="en-US" sz="1600" dirty="0" smtClean="0"/>
              <a:t>현실적으로 원가 절감 자체가 어렵지만</a:t>
            </a:r>
            <a:r>
              <a:rPr lang="en-US" altLang="ko-KR" sz="1600" dirty="0" smtClean="0"/>
              <a:t>,</a:t>
            </a:r>
            <a:r>
              <a:rPr lang="ko-KR" altLang="en-US" sz="1600" dirty="0" smtClean="0"/>
              <a:t> </a:t>
            </a:r>
            <a:r>
              <a:rPr lang="ko-KR" altLang="en-US" sz="1600" b="1" dirty="0" smtClean="0"/>
              <a:t>건축 설계 초기부터 몇 가지  검토사항이 반영</a:t>
            </a:r>
            <a:r>
              <a:rPr lang="ko-KR" altLang="en-US" sz="1600" dirty="0" smtClean="0"/>
              <a:t> 시켜 </a:t>
            </a:r>
            <a:r>
              <a:rPr lang="ko-KR" altLang="en-US" sz="1600" b="1" dirty="0" smtClean="0"/>
              <a:t>과도한 설계를 방지</a:t>
            </a:r>
            <a:r>
              <a:rPr lang="ko-KR" altLang="en-US" sz="1600" dirty="0" smtClean="0"/>
              <a:t>하고 가장 </a:t>
            </a:r>
            <a:r>
              <a:rPr lang="ko-KR" altLang="en-US" sz="1600" b="1" dirty="0" smtClean="0"/>
              <a:t>경제적인 단면으로 요구되는 성능을 만족</a:t>
            </a:r>
            <a:r>
              <a:rPr lang="ko-KR" altLang="en-US" sz="1600" dirty="0" smtClean="0"/>
              <a:t>하는 설계를 제시한 결과</a:t>
            </a:r>
            <a:r>
              <a:rPr lang="en-US" altLang="ko-KR" sz="1600" dirty="0" smtClean="0"/>
              <a:t> </a:t>
            </a:r>
            <a:r>
              <a:rPr lang="ko-KR" altLang="en-US" sz="1600" dirty="0" smtClean="0"/>
              <a:t>절약금액으로</a:t>
            </a:r>
            <a:r>
              <a:rPr lang="en-US" altLang="ko-KR" sz="1600" dirty="0" smtClean="0"/>
              <a:t> </a:t>
            </a:r>
            <a:r>
              <a:rPr lang="ko-KR" altLang="en-US" sz="1600" b="1" dirty="0" smtClean="0"/>
              <a:t>시대가 요구하는 기능적인</a:t>
            </a:r>
            <a:r>
              <a:rPr lang="en-US" altLang="ko-KR" sz="1600" b="1" dirty="0" smtClean="0"/>
              <a:t>(</a:t>
            </a:r>
            <a:r>
              <a:rPr lang="ko-KR" altLang="en-US" sz="1600" b="1" dirty="0" smtClean="0"/>
              <a:t>에너지 절약형</a:t>
            </a:r>
            <a:r>
              <a:rPr lang="en-US" altLang="ko-KR" sz="1600" b="1" dirty="0" smtClean="0"/>
              <a:t>)</a:t>
            </a:r>
            <a:r>
              <a:rPr lang="ko-KR" altLang="en-US" sz="1600" b="1" dirty="0" smtClean="0"/>
              <a:t> </a:t>
            </a:r>
            <a:r>
              <a:rPr lang="ko-KR" altLang="en-US" sz="1600" b="1" dirty="0" err="1" smtClean="0"/>
              <a:t>커튼월</a:t>
            </a:r>
            <a:r>
              <a:rPr lang="ko-KR" altLang="en-US" sz="1600" b="1" dirty="0" smtClean="0"/>
              <a:t> 이중외피 시스템 설계가 가능하다</a:t>
            </a:r>
            <a:r>
              <a:rPr lang="en-US" altLang="ko-KR" sz="1600" b="1" dirty="0" smtClean="0"/>
              <a:t>.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1995044" y="385499"/>
            <a:ext cx="3075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800" b="1" dirty="0"/>
              <a:t>■ </a:t>
            </a:r>
            <a:r>
              <a:rPr lang="ko-KR" altLang="en-US" sz="2800" b="1" dirty="0" smtClean="0"/>
              <a:t>제품의 개요</a:t>
            </a:r>
            <a:endParaRPr lang="ko-KR" altLang="en-US" sz="2800" b="1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271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2880643" y="1196752"/>
            <a:ext cx="4239355" cy="46166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/>
          <a:srcRect l="3593" t="4090" r="51642"/>
          <a:stretch/>
        </p:blipFill>
        <p:spPr>
          <a:xfrm>
            <a:off x="886927" y="2178765"/>
            <a:ext cx="1512168" cy="164481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/>
          <a:srcRect l="58771" t="10144" r="4124"/>
          <a:stretch/>
        </p:blipFill>
        <p:spPr>
          <a:xfrm>
            <a:off x="7790758" y="2038008"/>
            <a:ext cx="1760311" cy="1784573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1825863" y="447056"/>
            <a:ext cx="69028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/>
              <a:t>경제적 에너지 </a:t>
            </a:r>
            <a:r>
              <a:rPr lang="ko-KR" altLang="en-US" sz="2400" b="1" dirty="0" smtClean="0"/>
              <a:t>절약형</a:t>
            </a:r>
            <a:r>
              <a:rPr lang="en-US" altLang="ko-KR" sz="2400" b="1" dirty="0"/>
              <a:t> </a:t>
            </a:r>
            <a:r>
              <a:rPr lang="ko-KR" altLang="en-US" sz="2400" b="1" dirty="0" err="1"/>
              <a:t>커튼월</a:t>
            </a:r>
            <a:r>
              <a:rPr lang="ko-KR" altLang="en-US" sz="2400" b="1" dirty="0"/>
              <a:t> 창호 </a:t>
            </a:r>
            <a:r>
              <a:rPr lang="en-US" altLang="ko-KR" sz="2400" b="1" dirty="0" smtClean="0"/>
              <a:t>System </a:t>
            </a:r>
            <a:r>
              <a:rPr lang="ko-KR" altLang="en-US" sz="2400" b="1" dirty="0" smtClean="0"/>
              <a:t>이란</a:t>
            </a:r>
            <a:r>
              <a:rPr lang="en-US" altLang="ko-KR" sz="2400" b="1" dirty="0" smtClean="0"/>
              <a:t>?</a:t>
            </a:r>
            <a:r>
              <a:rPr lang="ko-KR" altLang="en-US" sz="2400" b="1" dirty="0" smtClean="0"/>
              <a:t> </a:t>
            </a:r>
            <a:endParaRPr lang="ko-KR" altLang="en-US" sz="2400" b="1" dirty="0"/>
          </a:p>
        </p:txBody>
      </p:sp>
      <p:grpSp>
        <p:nvGrpSpPr>
          <p:cNvPr id="3" name="그룹 2"/>
          <p:cNvGrpSpPr/>
          <p:nvPr/>
        </p:nvGrpSpPr>
        <p:grpSpPr>
          <a:xfrm>
            <a:off x="2308247" y="1196752"/>
            <a:ext cx="5581650" cy="4110608"/>
            <a:chOff x="1371600" y="972906"/>
            <a:chExt cx="6953250" cy="5273988"/>
          </a:xfrm>
        </p:grpSpPr>
        <p:sp>
          <p:nvSpPr>
            <p:cNvPr id="27" name="AutoShape 3"/>
            <p:cNvSpPr>
              <a:spLocks noChangeArrowheads="1"/>
            </p:cNvSpPr>
            <p:nvPr/>
          </p:nvSpPr>
          <p:spPr bwMode="gray">
            <a:xfrm>
              <a:off x="1695450" y="1674894"/>
              <a:ext cx="6248400" cy="4267200"/>
            </a:xfrm>
            <a:prstGeom prst="upArrow">
              <a:avLst>
                <a:gd name="adj1" fmla="val 73769"/>
                <a:gd name="adj2" fmla="val 32588"/>
              </a:avLst>
            </a:prstGeom>
            <a:gradFill rotWithShape="1">
              <a:gsLst>
                <a:gs pos="0">
                  <a:srgbClr val="0000FF"/>
                </a:gs>
                <a:gs pos="100000">
                  <a:srgbClr val="4090E8">
                    <a:gamma/>
                    <a:tint val="0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" name="Text Box 4"/>
            <p:cNvSpPr txBox="1">
              <a:spLocks noChangeArrowheads="1"/>
            </p:cNvSpPr>
            <p:nvPr/>
          </p:nvSpPr>
          <p:spPr bwMode="auto">
            <a:xfrm>
              <a:off x="2249216" y="972906"/>
              <a:ext cx="5026567" cy="592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ko-KR" altLang="en-US" sz="2400" b="1" dirty="0" smtClean="0">
                  <a:solidFill>
                    <a:srgbClr val="000066"/>
                  </a:solidFill>
                  <a:ea typeface="굴림" charset="-127"/>
                </a:rPr>
                <a:t>이상적인  </a:t>
              </a:r>
              <a:r>
                <a:rPr lang="ko-KR" altLang="en-US" sz="2400" b="1" dirty="0" err="1" smtClean="0">
                  <a:solidFill>
                    <a:srgbClr val="000066"/>
                  </a:solidFill>
                  <a:ea typeface="굴림" charset="-127"/>
                </a:rPr>
                <a:t>커튼월</a:t>
              </a:r>
              <a:r>
                <a:rPr lang="ko-KR" altLang="en-US" sz="2400" b="1" dirty="0" smtClean="0">
                  <a:solidFill>
                    <a:srgbClr val="000066"/>
                  </a:solidFill>
                  <a:ea typeface="굴림" charset="-127"/>
                </a:rPr>
                <a:t> </a:t>
              </a:r>
              <a:r>
                <a:rPr lang="en-US" altLang="ko-KR" sz="2400" b="1" dirty="0" smtClean="0">
                  <a:solidFill>
                    <a:srgbClr val="000066"/>
                  </a:solidFill>
                  <a:ea typeface="굴림" charset="-127"/>
                </a:rPr>
                <a:t>SYSTEM</a:t>
              </a:r>
              <a:endParaRPr lang="en-US" altLang="ko-KR" sz="2400" b="1" dirty="0">
                <a:solidFill>
                  <a:srgbClr val="000066"/>
                </a:solidFill>
                <a:ea typeface="굴림" charset="-127"/>
              </a:endParaRPr>
            </a:p>
          </p:txBody>
        </p:sp>
        <p:sp>
          <p:nvSpPr>
            <p:cNvPr id="29" name="AutoShape 5"/>
            <p:cNvSpPr>
              <a:spLocks noChangeArrowheads="1"/>
            </p:cNvSpPr>
            <p:nvPr/>
          </p:nvSpPr>
          <p:spPr bwMode="gray">
            <a:xfrm>
              <a:off x="2686050" y="3288011"/>
              <a:ext cx="4267200" cy="2882683"/>
            </a:xfrm>
            <a:prstGeom prst="upArrow">
              <a:avLst>
                <a:gd name="adj1" fmla="val 72694"/>
                <a:gd name="adj2" fmla="val 33931"/>
              </a:avLst>
            </a:prstGeom>
            <a:gradFill rotWithShape="1">
              <a:gsLst>
                <a:gs pos="0">
                  <a:schemeClr val="accent3">
                    <a:lumMod val="75000"/>
                  </a:schemeClr>
                </a:gs>
                <a:gs pos="100000">
                  <a:srgbClr val="0066CC">
                    <a:gamma/>
                    <a:tint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0" name="AutoShape 7"/>
            <p:cNvSpPr>
              <a:spLocks noChangeArrowheads="1"/>
            </p:cNvSpPr>
            <p:nvPr/>
          </p:nvSpPr>
          <p:spPr bwMode="gray">
            <a:xfrm>
              <a:off x="5886450" y="4570494"/>
              <a:ext cx="2438400" cy="1676400"/>
            </a:xfrm>
            <a:prstGeom prst="upArrow">
              <a:avLst>
                <a:gd name="adj1" fmla="val 78306"/>
                <a:gd name="adj2" fmla="val 48213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88CE58">
                    <a:gamma/>
                    <a:tint val="0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1" name="AutoShape 6"/>
            <p:cNvSpPr>
              <a:spLocks noChangeArrowheads="1"/>
            </p:cNvSpPr>
            <p:nvPr/>
          </p:nvSpPr>
          <p:spPr bwMode="gray">
            <a:xfrm>
              <a:off x="3619500" y="4608594"/>
              <a:ext cx="2286000" cy="1600200"/>
            </a:xfrm>
            <a:prstGeom prst="upArrow">
              <a:avLst>
                <a:gd name="adj1" fmla="val 78306"/>
                <a:gd name="adj2" fmla="val 48213"/>
              </a:avLst>
            </a:prstGeom>
            <a:gradFill rotWithShape="1">
              <a:gsLst>
                <a:gs pos="0">
                  <a:srgbClr val="88CE58"/>
                </a:gs>
                <a:gs pos="100000">
                  <a:srgbClr val="88CE58">
                    <a:gamma/>
                    <a:tint val="0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2" name="Text Box 8"/>
            <p:cNvSpPr txBox="1">
              <a:spLocks noChangeArrowheads="1"/>
            </p:cNvSpPr>
            <p:nvPr/>
          </p:nvSpPr>
          <p:spPr bwMode="gray">
            <a:xfrm>
              <a:off x="4000499" y="5257881"/>
              <a:ext cx="230126" cy="4343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US" altLang="ko-KR" sz="1600" b="1" dirty="0">
                <a:ea typeface="굴림" charset="-127"/>
              </a:endParaRPr>
            </a:p>
          </p:txBody>
        </p:sp>
        <p:sp>
          <p:nvSpPr>
            <p:cNvPr id="33" name="Text Box 9"/>
            <p:cNvSpPr txBox="1">
              <a:spLocks noChangeArrowheads="1"/>
            </p:cNvSpPr>
            <p:nvPr/>
          </p:nvSpPr>
          <p:spPr bwMode="gray">
            <a:xfrm>
              <a:off x="6193858" y="5297909"/>
              <a:ext cx="1823582" cy="4343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ko-KR" altLang="en-US" sz="1600" b="1" dirty="0" smtClean="0">
                  <a:ea typeface="굴림" charset="-127"/>
                </a:rPr>
                <a:t>일사차단 기능</a:t>
              </a:r>
              <a:endParaRPr lang="en-US" altLang="ko-KR" sz="1600" b="1" dirty="0">
                <a:ea typeface="굴림" charset="-127"/>
              </a:endParaRPr>
            </a:p>
          </p:txBody>
        </p:sp>
        <p:sp>
          <p:nvSpPr>
            <p:cNvPr id="34" name="Text Box 10"/>
            <p:cNvSpPr txBox="1">
              <a:spLocks noChangeArrowheads="1"/>
            </p:cNvSpPr>
            <p:nvPr/>
          </p:nvSpPr>
          <p:spPr bwMode="gray">
            <a:xfrm>
              <a:off x="3577661" y="3945019"/>
              <a:ext cx="2622348" cy="513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ko-KR" altLang="en-US" sz="2000" b="1" dirty="0" smtClean="0">
                  <a:solidFill>
                    <a:schemeClr val="bg1"/>
                  </a:solidFill>
                  <a:ea typeface="굴림" charset="-127"/>
                </a:rPr>
                <a:t>이중외피</a:t>
              </a:r>
              <a:r>
                <a:rPr lang="ko-KR" altLang="en-US" sz="2000" b="1" dirty="0" smtClean="0">
                  <a:solidFill>
                    <a:srgbClr val="0000FF"/>
                  </a:solidFill>
                  <a:ea typeface="굴림" charset="-127"/>
                </a:rPr>
                <a:t> </a:t>
              </a:r>
              <a:r>
                <a:rPr lang="en-US" altLang="ko-KR" sz="2000" b="1" dirty="0" smtClean="0">
                  <a:solidFill>
                    <a:srgbClr val="0000FF"/>
                  </a:solidFill>
                  <a:ea typeface="굴림" charset="-127"/>
                </a:rPr>
                <a:t>system</a:t>
              </a:r>
              <a:endParaRPr lang="en-US" altLang="ko-KR" sz="2000" b="1" dirty="0">
                <a:solidFill>
                  <a:srgbClr val="0000FF"/>
                </a:solidFill>
                <a:ea typeface="굴림" charset="-127"/>
              </a:endParaRPr>
            </a:p>
          </p:txBody>
        </p:sp>
        <p:sp>
          <p:nvSpPr>
            <p:cNvPr id="35" name="Text Box 11"/>
            <p:cNvSpPr txBox="1">
              <a:spLocks noChangeArrowheads="1"/>
            </p:cNvSpPr>
            <p:nvPr/>
          </p:nvSpPr>
          <p:spPr bwMode="gray">
            <a:xfrm>
              <a:off x="2774711" y="2400583"/>
              <a:ext cx="4591050" cy="1184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ko-KR" altLang="en-US" b="1" dirty="0" smtClean="0">
                  <a:solidFill>
                    <a:schemeClr val="bg1"/>
                  </a:solidFill>
                </a:rPr>
                <a:t>절약 설계를 통한에너지 </a:t>
              </a:r>
              <a:r>
                <a:rPr lang="ko-KR" altLang="en-US" b="1" dirty="0" err="1" smtClean="0">
                  <a:solidFill>
                    <a:schemeClr val="bg1"/>
                  </a:solidFill>
                </a:rPr>
                <a:t>절감형</a:t>
              </a:r>
              <a:endParaRPr lang="en-US" altLang="ko-KR" b="1" dirty="0">
                <a:solidFill>
                  <a:schemeClr val="bg1"/>
                </a:solidFill>
              </a:endParaRPr>
            </a:p>
            <a:p>
              <a:r>
                <a:rPr lang="en-US" altLang="ko-KR" b="1" dirty="0" smtClean="0">
                  <a:solidFill>
                    <a:schemeClr val="bg1"/>
                  </a:solidFill>
                </a:rPr>
                <a:t>  </a:t>
              </a:r>
              <a:r>
                <a:rPr lang="ko-KR" altLang="en-US" b="1" dirty="0" err="1" smtClean="0">
                  <a:solidFill>
                    <a:schemeClr val="bg1"/>
                  </a:solidFill>
                </a:rPr>
                <a:t>커튼월</a:t>
              </a:r>
              <a:r>
                <a:rPr lang="ko-KR" altLang="en-US" b="1" dirty="0" smtClean="0">
                  <a:solidFill>
                    <a:schemeClr val="bg1"/>
                  </a:solidFill>
                </a:rPr>
                <a:t> 이중외피 </a:t>
              </a:r>
              <a:r>
                <a:rPr lang="en-US" altLang="ko-KR" b="1" dirty="0" smtClean="0">
                  <a:solidFill>
                    <a:schemeClr val="bg1"/>
                  </a:solidFill>
                </a:rPr>
                <a:t>SYSTEM</a:t>
              </a:r>
            </a:p>
            <a:p>
              <a:endParaRPr lang="en-US" altLang="ko-KR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AutoShape 14"/>
            <p:cNvSpPr>
              <a:spLocks noChangeArrowheads="1"/>
            </p:cNvSpPr>
            <p:nvPr/>
          </p:nvSpPr>
          <p:spPr bwMode="gray">
            <a:xfrm>
              <a:off x="1371600" y="4618119"/>
              <a:ext cx="2286000" cy="1600200"/>
            </a:xfrm>
            <a:prstGeom prst="upArrow">
              <a:avLst>
                <a:gd name="adj1" fmla="val 78306"/>
                <a:gd name="adj2" fmla="val 48213"/>
              </a:avLst>
            </a:prstGeom>
            <a:gradFill rotWithShape="1">
              <a:gsLst>
                <a:gs pos="0">
                  <a:srgbClr val="FFCCFF"/>
                </a:gs>
                <a:gs pos="100000">
                  <a:srgbClr val="88CE58">
                    <a:gamma/>
                    <a:tint val="0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7" name="Text Box 15"/>
            <p:cNvSpPr txBox="1">
              <a:spLocks noChangeArrowheads="1"/>
            </p:cNvSpPr>
            <p:nvPr/>
          </p:nvSpPr>
          <p:spPr bwMode="gray">
            <a:xfrm>
              <a:off x="1602808" y="5297909"/>
              <a:ext cx="1823582" cy="750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ko-KR" altLang="en-US" sz="1600" b="1" dirty="0" smtClean="0">
                  <a:ea typeface="굴림" charset="-127"/>
                </a:rPr>
                <a:t>단열</a:t>
              </a:r>
              <a:r>
                <a:rPr lang="en-US" altLang="ko-KR" sz="1600" b="1" dirty="0" smtClean="0">
                  <a:ea typeface="굴림" charset="-127"/>
                </a:rPr>
                <a:t>,</a:t>
              </a:r>
              <a:r>
                <a:rPr lang="ko-KR" altLang="en-US" sz="1600" b="1" dirty="0" smtClean="0">
                  <a:ea typeface="굴림" charset="-127"/>
                </a:rPr>
                <a:t>기밀성능</a:t>
              </a:r>
              <a:endParaRPr lang="en-US" altLang="ko-KR" sz="1600" b="1" dirty="0" smtClean="0">
                <a:ea typeface="굴림" charset="-127"/>
              </a:endParaRPr>
            </a:p>
            <a:p>
              <a:pPr algn="l"/>
              <a:r>
                <a:rPr lang="en-US" altLang="ko-KR" sz="1600" b="1" dirty="0" smtClean="0"/>
                <a:t>2</a:t>
              </a:r>
              <a:r>
                <a:rPr lang="ko-KR" altLang="en-US" sz="1600" b="1" dirty="0" smtClean="0"/>
                <a:t>등급 이상</a:t>
              </a:r>
              <a:endParaRPr lang="en-US" altLang="ko-KR" sz="1600" b="1" dirty="0">
                <a:ea typeface="굴림" charset="-127"/>
              </a:endParaRPr>
            </a:p>
          </p:txBody>
        </p:sp>
      </p:grpSp>
      <p:sp>
        <p:nvSpPr>
          <p:cNvPr id="38" name="Text Box 11"/>
          <p:cNvSpPr txBox="1">
            <a:spLocks noChangeArrowheads="1"/>
          </p:cNvSpPr>
          <p:nvPr/>
        </p:nvSpPr>
        <p:spPr bwMode="gray">
          <a:xfrm>
            <a:off x="837341" y="3837819"/>
            <a:ext cx="1611339" cy="400110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ko-KR" altLang="en-US" sz="2000" b="1" dirty="0" smtClean="0">
                <a:ea typeface="굴림" charset="-127"/>
              </a:rPr>
              <a:t>동절기 </a:t>
            </a:r>
            <a:r>
              <a:rPr lang="en-US" altLang="ko-KR" sz="2000" b="1" dirty="0" smtClean="0">
                <a:ea typeface="굴림" charset="-127"/>
              </a:rPr>
              <a:t>:</a:t>
            </a:r>
            <a:r>
              <a:rPr lang="ko-KR" altLang="en-US" sz="2000" b="1" dirty="0" smtClean="0">
                <a:ea typeface="굴림" charset="-127"/>
              </a:rPr>
              <a:t>단열</a:t>
            </a:r>
            <a:endParaRPr lang="en-US" altLang="ko-KR" sz="2000" b="1" dirty="0">
              <a:ea typeface="굴림" charset="-127"/>
            </a:endParaRPr>
          </a:p>
        </p:txBody>
      </p:sp>
      <p:sp>
        <p:nvSpPr>
          <p:cNvPr id="39" name="Text Box 11"/>
          <p:cNvSpPr txBox="1">
            <a:spLocks noChangeArrowheads="1"/>
          </p:cNvSpPr>
          <p:nvPr/>
        </p:nvSpPr>
        <p:spPr bwMode="gray">
          <a:xfrm>
            <a:off x="7862131" y="3868597"/>
            <a:ext cx="1733167" cy="338554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ko-KR" altLang="en-US" sz="1600" b="1" dirty="0" err="1" smtClean="0">
                <a:ea typeface="굴림" charset="-127"/>
              </a:rPr>
              <a:t>하절기</a:t>
            </a:r>
            <a:r>
              <a:rPr lang="ko-KR" altLang="en-US" sz="1600" b="1" dirty="0" smtClean="0">
                <a:ea typeface="굴림" charset="-127"/>
              </a:rPr>
              <a:t> </a:t>
            </a:r>
            <a:r>
              <a:rPr lang="en-US" altLang="ko-KR" sz="1600" b="1" dirty="0" smtClean="0">
                <a:ea typeface="굴림" charset="-127"/>
              </a:rPr>
              <a:t>:</a:t>
            </a:r>
            <a:r>
              <a:rPr lang="ko-KR" altLang="en-US" sz="1600" b="1" dirty="0" smtClean="0">
                <a:ea typeface="굴림" charset="-127"/>
              </a:rPr>
              <a:t>일사차단</a:t>
            </a:r>
            <a:endParaRPr lang="en-US" altLang="ko-KR" sz="1600" b="1" dirty="0">
              <a:ea typeface="굴림" charset="-127"/>
            </a:endParaRPr>
          </a:p>
        </p:txBody>
      </p:sp>
      <p:sp>
        <p:nvSpPr>
          <p:cNvPr id="40" name="Text Box 9"/>
          <p:cNvSpPr txBox="1">
            <a:spLocks noChangeArrowheads="1"/>
          </p:cNvSpPr>
          <p:nvPr/>
        </p:nvSpPr>
        <p:spPr bwMode="gray">
          <a:xfrm>
            <a:off x="4630662" y="4639264"/>
            <a:ext cx="7906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ko-KR" altLang="en-US" sz="1600" b="1" dirty="0" smtClean="0">
                <a:ea typeface="굴림" charset="-127"/>
              </a:rPr>
              <a:t>경제성</a:t>
            </a:r>
            <a:endParaRPr lang="en-US" altLang="ko-KR" sz="1600" b="1" dirty="0">
              <a:ea typeface="굴림" charset="-127"/>
            </a:endParaRPr>
          </a:p>
        </p:txBody>
      </p:sp>
      <p:sp>
        <p:nvSpPr>
          <p:cNvPr id="41" name="모서리가 둥근 직사각형 40"/>
          <p:cNvSpPr/>
          <p:nvPr/>
        </p:nvSpPr>
        <p:spPr>
          <a:xfrm>
            <a:off x="1037934" y="5517232"/>
            <a:ext cx="8251421" cy="86409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chemeClr val="bg1"/>
                </a:solidFill>
              </a:rPr>
              <a:t>이상적인 </a:t>
            </a:r>
            <a:r>
              <a:rPr lang="ko-KR" altLang="en-US" sz="2000" b="1" dirty="0" err="1" smtClean="0">
                <a:solidFill>
                  <a:schemeClr val="tx1"/>
                </a:solidFill>
              </a:rPr>
              <a:t>커튼월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SYSTEM</a:t>
            </a:r>
            <a:r>
              <a:rPr lang="ko-KR" altLang="en-US" sz="2000" b="1" dirty="0" smtClean="0"/>
              <a:t>은 계절에 맞는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기능성</a:t>
            </a:r>
            <a:r>
              <a:rPr lang="ko-KR" altLang="en-US" sz="2000" b="1" dirty="0" smtClean="0"/>
              <a:t>과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경제성</a:t>
            </a:r>
            <a:r>
              <a:rPr lang="ko-KR" altLang="en-US" sz="2000" b="1" dirty="0" smtClean="0"/>
              <a:t>을 갖춘 </a:t>
            </a:r>
            <a:endParaRPr lang="en-US" altLang="ko-KR" sz="2000" b="1" dirty="0" smtClean="0"/>
          </a:p>
          <a:p>
            <a:pPr algn="ctr"/>
            <a:r>
              <a:rPr lang="ko-KR" altLang="en-US" sz="2400" b="1" dirty="0" smtClean="0">
                <a:solidFill>
                  <a:schemeClr val="tx1"/>
                </a:solidFill>
              </a:rPr>
              <a:t>경제적인 절약형 </a:t>
            </a:r>
            <a:r>
              <a:rPr lang="ko-KR" altLang="en-US" sz="2400" b="1" dirty="0" err="1" smtClean="0">
                <a:solidFill>
                  <a:schemeClr val="tx1"/>
                </a:solidFill>
              </a:rPr>
              <a:t>커튼월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 이중외피 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SYSTEM 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573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 Box 79"/>
          <p:cNvSpPr txBox="1">
            <a:spLocks noChangeArrowheads="1"/>
          </p:cNvSpPr>
          <p:nvPr/>
        </p:nvSpPr>
        <p:spPr bwMode="auto">
          <a:xfrm>
            <a:off x="6170960" y="4511161"/>
            <a:ext cx="3446777" cy="861774"/>
          </a:xfrm>
          <a:prstGeom prst="rect">
            <a:avLst/>
          </a:prstGeom>
          <a:solidFill>
            <a:srgbClr val="99FF33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ko-KR" altLang="en-US" b="1" dirty="0" smtClean="0">
                <a:solidFill>
                  <a:srgbClr val="000000"/>
                </a:solidFill>
              </a:rPr>
              <a:t>    신뢰성  </a:t>
            </a:r>
            <a:r>
              <a:rPr lang="ko-KR" altLang="en-US" sz="1600" dirty="0" smtClean="0">
                <a:solidFill>
                  <a:srgbClr val="000000"/>
                </a:solidFill>
              </a:rPr>
              <a:t>                          </a:t>
            </a:r>
            <a:endParaRPr lang="en-US" altLang="ko-KR" sz="1600" dirty="0" smtClean="0">
              <a:solidFill>
                <a:srgbClr val="000000"/>
              </a:solidFill>
            </a:endParaRPr>
          </a:p>
          <a:p>
            <a:r>
              <a:rPr lang="en-US" altLang="ko-KR" sz="1600" dirty="0" smtClean="0">
                <a:solidFill>
                  <a:srgbClr val="000000"/>
                </a:solidFill>
                <a:ea typeface="굴림" charset="-127"/>
              </a:rPr>
              <a:t>   :</a:t>
            </a:r>
            <a:r>
              <a:rPr lang="ko-KR" altLang="en-US" sz="1600" b="1" dirty="0" smtClean="0">
                <a:ea typeface="굴림" charset="-127"/>
              </a:rPr>
              <a:t>아르곤</a:t>
            </a:r>
            <a:r>
              <a:rPr lang="en-US" altLang="ko-KR" sz="1600" b="1" dirty="0" smtClean="0">
                <a:ea typeface="굴림" charset="-127"/>
              </a:rPr>
              <a:t>(Ar</a:t>
            </a:r>
            <a:r>
              <a:rPr lang="ko-KR" altLang="en-US" sz="1600" b="1" dirty="0" smtClean="0">
                <a:ea typeface="굴림" charset="-127"/>
              </a:rPr>
              <a:t>충진</a:t>
            </a:r>
            <a:r>
              <a:rPr lang="en-US" altLang="ko-KR" sz="1600" b="1" dirty="0" smtClean="0">
                <a:ea typeface="굴림" charset="-127"/>
              </a:rPr>
              <a:t>)</a:t>
            </a:r>
            <a:r>
              <a:rPr lang="ko-KR" altLang="en-US" sz="1600" b="1" dirty="0" smtClean="0">
                <a:ea typeface="굴림" charset="-127"/>
              </a:rPr>
              <a:t> 의존 않는 </a:t>
            </a:r>
            <a:r>
              <a:rPr lang="en-US" altLang="ko-KR" sz="1600" b="1" dirty="0" smtClean="0">
                <a:ea typeface="굴림" charset="-127"/>
              </a:rPr>
              <a:t>2</a:t>
            </a:r>
            <a:r>
              <a:rPr lang="ko-KR" altLang="en-US" sz="1600" b="1" dirty="0" smtClean="0">
                <a:ea typeface="굴림" charset="-127"/>
              </a:rPr>
              <a:t>중창</a:t>
            </a:r>
            <a:endParaRPr lang="en-US" altLang="ko-KR" sz="1600" b="1" dirty="0" smtClean="0">
              <a:ea typeface="굴림" charset="-127"/>
            </a:endParaRPr>
          </a:p>
          <a:p>
            <a:r>
              <a:rPr lang="en-US" altLang="ko-KR" sz="1600" dirty="0">
                <a:solidFill>
                  <a:srgbClr val="0000FF"/>
                </a:solidFill>
              </a:rPr>
              <a:t> </a:t>
            </a:r>
            <a:r>
              <a:rPr lang="en-US" altLang="ko-KR" sz="1600" dirty="0" smtClean="0">
                <a:solidFill>
                  <a:srgbClr val="0000FF"/>
                </a:solidFill>
              </a:rPr>
              <a:t>   </a:t>
            </a:r>
            <a:r>
              <a:rPr lang="ko-KR" altLang="en-US" sz="1600" dirty="0" err="1" smtClean="0">
                <a:solidFill>
                  <a:srgbClr val="0000FF"/>
                </a:solidFill>
              </a:rPr>
              <a:t>차음성</a:t>
            </a:r>
            <a:r>
              <a:rPr lang="en-US" altLang="ko-KR" sz="1600" dirty="0" smtClean="0">
                <a:solidFill>
                  <a:srgbClr val="0000FF"/>
                </a:solidFill>
              </a:rPr>
              <a:t>/</a:t>
            </a:r>
            <a:r>
              <a:rPr lang="ko-KR" altLang="en-US" sz="1600" dirty="0" err="1" smtClean="0">
                <a:solidFill>
                  <a:srgbClr val="0000FF"/>
                </a:solidFill>
              </a:rPr>
              <a:t>단열성</a:t>
            </a:r>
            <a:r>
              <a:rPr lang="en-US" altLang="ko-KR" sz="1600" dirty="0" smtClean="0">
                <a:solidFill>
                  <a:srgbClr val="0000FF"/>
                </a:solidFill>
              </a:rPr>
              <a:t>/</a:t>
            </a:r>
            <a:r>
              <a:rPr lang="ko-KR" altLang="en-US" sz="1600" dirty="0" smtClean="0">
                <a:solidFill>
                  <a:srgbClr val="0000FF"/>
                </a:solidFill>
              </a:rPr>
              <a:t>기밀성</a:t>
            </a:r>
            <a:r>
              <a:rPr lang="en-US" altLang="ko-KR" sz="1600" dirty="0" smtClean="0">
                <a:solidFill>
                  <a:srgbClr val="0000FF"/>
                </a:solidFill>
              </a:rPr>
              <a:t>/</a:t>
            </a:r>
            <a:r>
              <a:rPr lang="ko-KR" altLang="en-US" sz="1600" dirty="0" err="1" smtClean="0">
                <a:solidFill>
                  <a:srgbClr val="0000FF"/>
                </a:solidFill>
              </a:rPr>
              <a:t>차폐율</a:t>
            </a:r>
            <a:r>
              <a:rPr lang="en-US" altLang="ko-KR" sz="1600" b="1" dirty="0" smtClean="0">
                <a:solidFill>
                  <a:srgbClr val="000000"/>
                </a:solidFill>
              </a:rPr>
              <a:t>   </a:t>
            </a:r>
            <a:endParaRPr lang="en-US" altLang="ko-KR" sz="1600" b="1" dirty="0">
              <a:solidFill>
                <a:srgbClr val="FF0000"/>
              </a:solidFill>
              <a:ea typeface="굴림" charset="-127"/>
            </a:endParaRPr>
          </a:p>
        </p:txBody>
      </p:sp>
      <p:sp>
        <p:nvSpPr>
          <p:cNvPr id="52" name="Text Box 79"/>
          <p:cNvSpPr txBox="1">
            <a:spLocks noChangeArrowheads="1"/>
          </p:cNvSpPr>
          <p:nvPr/>
        </p:nvSpPr>
        <p:spPr bwMode="auto">
          <a:xfrm>
            <a:off x="842122" y="4409945"/>
            <a:ext cx="3137397" cy="861774"/>
          </a:xfrm>
          <a:prstGeom prst="rect">
            <a:avLst/>
          </a:prstGeom>
          <a:solidFill>
            <a:srgbClr val="99FF33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ko-KR" altLang="en-US" b="1" dirty="0" smtClean="0">
                <a:solidFill>
                  <a:srgbClr val="000000"/>
                </a:solidFill>
              </a:rPr>
              <a:t>경제성  </a:t>
            </a:r>
            <a:r>
              <a:rPr lang="ko-KR" altLang="en-US" sz="1600" dirty="0" smtClean="0">
                <a:solidFill>
                  <a:srgbClr val="000000"/>
                </a:solidFill>
              </a:rPr>
              <a:t>                          </a:t>
            </a:r>
            <a:endParaRPr lang="en-US" altLang="ko-KR" sz="1600" dirty="0" smtClean="0">
              <a:solidFill>
                <a:srgbClr val="000000"/>
              </a:solidFill>
            </a:endParaRPr>
          </a:p>
          <a:p>
            <a:r>
              <a:rPr lang="en-US" altLang="ko-KR" sz="1600" dirty="0" smtClean="0">
                <a:solidFill>
                  <a:srgbClr val="000000"/>
                </a:solidFill>
                <a:ea typeface="굴림" charset="-127"/>
              </a:rPr>
              <a:t>:</a:t>
            </a:r>
            <a:r>
              <a:rPr lang="ko-KR" altLang="en-US" sz="1600" dirty="0" smtClean="0">
                <a:solidFill>
                  <a:srgbClr val="000000"/>
                </a:solidFill>
                <a:ea typeface="굴림" charset="-127"/>
              </a:rPr>
              <a:t>유사 성능</a:t>
            </a:r>
            <a:r>
              <a:rPr lang="en-US" altLang="ko-KR" sz="1600" dirty="0" smtClean="0">
                <a:solidFill>
                  <a:srgbClr val="000000"/>
                </a:solidFill>
                <a:ea typeface="굴림" charset="-127"/>
              </a:rPr>
              <a:t>(2</a:t>
            </a:r>
            <a:r>
              <a:rPr lang="ko-KR" altLang="en-US" sz="1600" dirty="0" smtClean="0">
                <a:solidFill>
                  <a:srgbClr val="000000"/>
                </a:solidFill>
                <a:ea typeface="굴림" charset="-127"/>
              </a:rPr>
              <a:t>등급 기준</a:t>
            </a:r>
            <a:r>
              <a:rPr lang="en-US" altLang="ko-KR" sz="1600" dirty="0" smtClean="0">
                <a:solidFill>
                  <a:srgbClr val="000000"/>
                </a:solidFill>
                <a:ea typeface="굴림" charset="-127"/>
              </a:rPr>
              <a:t>)</a:t>
            </a:r>
            <a:r>
              <a:rPr lang="ko-KR" altLang="en-US" sz="1600" dirty="0" smtClean="0">
                <a:solidFill>
                  <a:srgbClr val="000000"/>
                </a:solidFill>
                <a:ea typeface="굴림" charset="-127"/>
              </a:rPr>
              <a:t> </a:t>
            </a:r>
            <a:endParaRPr lang="en-US" altLang="ko-KR" sz="1600" dirty="0" smtClean="0">
              <a:solidFill>
                <a:srgbClr val="000000"/>
              </a:solidFill>
              <a:ea typeface="굴림" charset="-127"/>
            </a:endParaRPr>
          </a:p>
          <a:p>
            <a:r>
              <a:rPr lang="en-US" altLang="ko-KR" sz="1600" dirty="0" smtClean="0">
                <a:solidFill>
                  <a:srgbClr val="000000"/>
                </a:solidFill>
                <a:ea typeface="굴림" charset="-127"/>
              </a:rPr>
              <a:t>  3</a:t>
            </a:r>
            <a:r>
              <a:rPr lang="ko-KR" altLang="en-US" sz="1600" dirty="0" smtClean="0">
                <a:solidFill>
                  <a:srgbClr val="000000"/>
                </a:solidFill>
                <a:ea typeface="굴림" charset="-127"/>
              </a:rPr>
              <a:t>중</a:t>
            </a:r>
            <a:r>
              <a:rPr lang="ko-KR" altLang="en-US" sz="1600" b="1" dirty="0" smtClean="0">
                <a:solidFill>
                  <a:srgbClr val="000000"/>
                </a:solidFill>
                <a:ea typeface="굴림" charset="-127"/>
              </a:rPr>
              <a:t>유리 단창 </a:t>
            </a:r>
            <a:r>
              <a:rPr lang="ko-KR" altLang="en-US" sz="1600" b="1" dirty="0" err="1" smtClean="0">
                <a:solidFill>
                  <a:srgbClr val="000000"/>
                </a:solidFill>
                <a:ea typeface="굴림" charset="-127"/>
              </a:rPr>
              <a:t>커튼월</a:t>
            </a:r>
            <a:r>
              <a:rPr lang="ko-KR" altLang="en-US" sz="1600" b="1" dirty="0" smtClean="0">
                <a:solidFill>
                  <a:srgbClr val="000000"/>
                </a:solidFill>
                <a:ea typeface="굴림" charset="-127"/>
              </a:rPr>
              <a:t> 보다 </a:t>
            </a:r>
            <a:r>
              <a:rPr lang="ko-KR" altLang="en-US" sz="1600" b="1" dirty="0" smtClean="0">
                <a:solidFill>
                  <a:srgbClr val="FF0000"/>
                </a:solidFill>
                <a:ea typeface="굴림" charset="-127"/>
              </a:rPr>
              <a:t>저렴</a:t>
            </a:r>
            <a:endParaRPr lang="en-US" altLang="ko-KR" sz="1600" b="1" dirty="0">
              <a:solidFill>
                <a:srgbClr val="FF0000"/>
              </a:solidFill>
              <a:ea typeface="굴림" charset="-127"/>
            </a:endParaRPr>
          </a:p>
        </p:txBody>
      </p:sp>
      <p:sp>
        <p:nvSpPr>
          <p:cNvPr id="70" name="Text Box 74"/>
          <p:cNvSpPr txBox="1">
            <a:spLocks noChangeArrowheads="1"/>
          </p:cNvSpPr>
          <p:nvPr/>
        </p:nvSpPr>
        <p:spPr bwMode="auto">
          <a:xfrm>
            <a:off x="768790" y="2911435"/>
            <a:ext cx="2767971" cy="1354217"/>
          </a:xfrm>
          <a:prstGeom prst="rect">
            <a:avLst/>
          </a:prstGeom>
          <a:solidFill>
            <a:srgbClr val="D5FFAB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ko-KR" altLang="en-US" b="1" dirty="0" smtClean="0">
                <a:solidFill>
                  <a:srgbClr val="000000"/>
                </a:solidFill>
                <a:ea typeface="굴림" charset="-127"/>
              </a:rPr>
              <a:t>신개념 </a:t>
            </a:r>
            <a:r>
              <a:rPr lang="ko-KR" altLang="en-US" b="1" dirty="0" err="1" smtClean="0">
                <a:solidFill>
                  <a:srgbClr val="000000"/>
                </a:solidFill>
                <a:ea typeface="굴림" charset="-127"/>
              </a:rPr>
              <a:t>원터치</a:t>
            </a:r>
            <a:r>
              <a:rPr lang="ko-KR" altLang="en-US" b="1" dirty="0" smtClean="0">
                <a:solidFill>
                  <a:srgbClr val="000000"/>
                </a:solidFill>
                <a:ea typeface="굴림" charset="-127"/>
              </a:rPr>
              <a:t> </a:t>
            </a:r>
            <a:r>
              <a:rPr lang="ko-KR" altLang="en-US" b="1" dirty="0" err="1" smtClean="0">
                <a:solidFill>
                  <a:srgbClr val="000000"/>
                </a:solidFill>
                <a:ea typeface="굴림" charset="-127"/>
              </a:rPr>
              <a:t>캡바</a:t>
            </a:r>
            <a:endParaRPr lang="en-US" altLang="ko-KR" b="1" dirty="0" smtClean="0">
              <a:solidFill>
                <a:srgbClr val="000000"/>
              </a:solidFill>
              <a:ea typeface="굴림" charset="-127"/>
            </a:endParaRPr>
          </a:p>
          <a:p>
            <a:pPr algn="l"/>
            <a:r>
              <a:rPr lang="en-US" altLang="ko-KR" sz="1600" dirty="0">
                <a:solidFill>
                  <a:srgbClr val="000000"/>
                </a:solidFill>
              </a:rPr>
              <a:t> </a:t>
            </a:r>
            <a:r>
              <a:rPr lang="en-US" altLang="ko-KR" sz="1600" dirty="0" smtClean="0">
                <a:solidFill>
                  <a:srgbClr val="000000"/>
                </a:solidFill>
              </a:rPr>
              <a:t>  - </a:t>
            </a:r>
            <a:r>
              <a:rPr lang="ko-KR" altLang="en-US" sz="1600" dirty="0" smtClean="0">
                <a:solidFill>
                  <a:srgbClr val="000000"/>
                </a:solidFill>
              </a:rPr>
              <a:t>중량 절감</a:t>
            </a:r>
            <a:endParaRPr lang="en-US" altLang="ko-KR" sz="1600" dirty="0" smtClean="0">
              <a:solidFill>
                <a:srgbClr val="000000"/>
              </a:solidFill>
            </a:endParaRPr>
          </a:p>
          <a:p>
            <a:pPr algn="l"/>
            <a:r>
              <a:rPr lang="en-US" altLang="ko-KR" sz="1600" dirty="0" smtClean="0">
                <a:solidFill>
                  <a:srgbClr val="000000"/>
                </a:solidFill>
                <a:ea typeface="굴림" charset="-127"/>
              </a:rPr>
              <a:t>   - </a:t>
            </a:r>
            <a:r>
              <a:rPr lang="ko-KR" altLang="en-US" sz="1600" dirty="0" smtClean="0">
                <a:solidFill>
                  <a:srgbClr val="000000"/>
                </a:solidFill>
                <a:ea typeface="굴림" charset="-127"/>
              </a:rPr>
              <a:t>조립 인건비 절감</a:t>
            </a:r>
            <a:endParaRPr lang="en-US" altLang="ko-KR" sz="1600" dirty="0" smtClean="0">
              <a:solidFill>
                <a:srgbClr val="000000"/>
              </a:solidFill>
              <a:ea typeface="굴림" charset="-127"/>
            </a:endParaRPr>
          </a:p>
          <a:p>
            <a:pPr algn="l"/>
            <a:r>
              <a:rPr lang="en-US" altLang="ko-KR" sz="1600" dirty="0">
                <a:solidFill>
                  <a:srgbClr val="000000"/>
                </a:solidFill>
              </a:rPr>
              <a:t> </a:t>
            </a:r>
            <a:r>
              <a:rPr lang="en-US" altLang="ko-KR" sz="1600" dirty="0" smtClean="0">
                <a:solidFill>
                  <a:srgbClr val="000000"/>
                </a:solidFill>
              </a:rPr>
              <a:t>  - </a:t>
            </a:r>
            <a:r>
              <a:rPr lang="ko-KR" altLang="en-US" sz="1600" dirty="0" smtClean="0">
                <a:solidFill>
                  <a:srgbClr val="000000"/>
                </a:solidFill>
              </a:rPr>
              <a:t>유리 </a:t>
            </a:r>
            <a:r>
              <a:rPr lang="ko-KR" altLang="en-US" sz="1600" dirty="0" err="1" smtClean="0">
                <a:solidFill>
                  <a:srgbClr val="000000"/>
                </a:solidFill>
              </a:rPr>
              <a:t>시공비</a:t>
            </a:r>
            <a:r>
              <a:rPr lang="ko-KR" altLang="en-US" sz="1600" dirty="0" smtClean="0">
                <a:solidFill>
                  <a:srgbClr val="000000"/>
                </a:solidFill>
              </a:rPr>
              <a:t> 절감</a:t>
            </a:r>
            <a:endParaRPr lang="en-US" altLang="ko-KR" sz="1600" dirty="0">
              <a:solidFill>
                <a:srgbClr val="000000"/>
              </a:solidFill>
            </a:endParaRPr>
          </a:p>
          <a:p>
            <a:pPr algn="l"/>
            <a:r>
              <a:rPr lang="en-US" altLang="ko-KR" sz="1600" dirty="0" smtClean="0">
                <a:solidFill>
                  <a:srgbClr val="000000"/>
                </a:solidFill>
                <a:ea typeface="굴림" charset="-127"/>
              </a:rPr>
              <a:t>   - </a:t>
            </a:r>
            <a:r>
              <a:rPr lang="ko-KR" altLang="en-US" sz="1600" dirty="0" smtClean="0">
                <a:solidFill>
                  <a:srgbClr val="000000"/>
                </a:solidFill>
                <a:ea typeface="굴림" charset="-127"/>
              </a:rPr>
              <a:t>공기 단축</a:t>
            </a:r>
            <a:endParaRPr lang="en-US" altLang="ko-KR" sz="1600" dirty="0">
              <a:solidFill>
                <a:srgbClr val="000000"/>
              </a:solidFill>
              <a:ea typeface="굴림" charset="-127"/>
            </a:endParaRPr>
          </a:p>
        </p:txBody>
      </p:sp>
      <p:sp>
        <p:nvSpPr>
          <p:cNvPr id="69" name="Text Box 75"/>
          <p:cNvSpPr txBox="1">
            <a:spLocks noChangeArrowheads="1"/>
          </p:cNvSpPr>
          <p:nvPr/>
        </p:nvSpPr>
        <p:spPr bwMode="auto">
          <a:xfrm>
            <a:off x="6409035" y="1188125"/>
            <a:ext cx="3276859" cy="1600438"/>
          </a:xfrm>
          <a:prstGeom prst="rect">
            <a:avLst/>
          </a:prstGeom>
          <a:solidFill>
            <a:srgbClr val="C9E8F7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ko-KR" altLang="en-US" b="1" dirty="0" err="1" smtClean="0">
                <a:solidFill>
                  <a:srgbClr val="FF0000"/>
                </a:solidFill>
              </a:rPr>
              <a:t>하절기에</a:t>
            </a:r>
            <a:r>
              <a:rPr lang="ko-KR" altLang="en-US" b="1" dirty="0" smtClean="0">
                <a:solidFill>
                  <a:srgbClr val="FF0000"/>
                </a:solidFill>
              </a:rPr>
              <a:t> 대응하는 기능성</a:t>
            </a:r>
            <a:endParaRPr lang="en-US" altLang="ko-KR" b="1" dirty="0">
              <a:solidFill>
                <a:srgbClr val="FF0000"/>
              </a:solidFill>
            </a:endParaRPr>
          </a:p>
          <a:p>
            <a:r>
              <a:rPr lang="en-US" altLang="ko-KR" sz="1600" dirty="0" smtClean="0">
                <a:solidFill>
                  <a:srgbClr val="000000"/>
                </a:solidFill>
              </a:rPr>
              <a:t>   : </a:t>
            </a:r>
            <a:r>
              <a:rPr lang="ko-KR" altLang="en-US" sz="1600" dirty="0">
                <a:solidFill>
                  <a:srgbClr val="000000"/>
                </a:solidFill>
              </a:rPr>
              <a:t>블</a:t>
            </a:r>
            <a:r>
              <a:rPr lang="ko-KR" altLang="en-US" sz="1600" dirty="0" smtClean="0">
                <a:solidFill>
                  <a:srgbClr val="000000"/>
                </a:solidFill>
              </a:rPr>
              <a:t>라인드내장</a:t>
            </a:r>
            <a:r>
              <a:rPr lang="en-US" altLang="ko-KR" sz="1600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r>
              <a:rPr lang="ko-KR" altLang="en-US" sz="1600" dirty="0" smtClean="0">
                <a:solidFill>
                  <a:srgbClr val="000000"/>
                </a:solidFill>
                <a:sym typeface="Wingdings" panose="05000000000000000000" pitchFamily="2" charset="2"/>
              </a:rPr>
              <a:t>일사차단</a:t>
            </a:r>
            <a:endParaRPr lang="en-US" altLang="ko-KR" sz="1600" dirty="0" smtClean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r>
              <a:rPr lang="en-US" altLang="ko-KR" sz="16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altLang="ko-KR" sz="16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                        </a:t>
            </a:r>
            <a:r>
              <a:rPr lang="ko-KR" altLang="en-US" sz="1600" dirty="0" smtClean="0">
                <a:solidFill>
                  <a:srgbClr val="000000"/>
                </a:solidFill>
                <a:sym typeface="Wingdings" panose="05000000000000000000" pitchFamily="2" charset="2"/>
              </a:rPr>
              <a:t>법규 충족</a:t>
            </a:r>
            <a:endParaRPr lang="en-US" altLang="ko-KR" sz="1600" dirty="0" smtClean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r>
              <a:rPr lang="en-US" altLang="ko-KR" sz="16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altLang="ko-KR" sz="16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                        </a:t>
            </a:r>
            <a:r>
              <a:rPr lang="ko-KR" altLang="en-US" sz="1600" dirty="0" smtClean="0">
                <a:solidFill>
                  <a:srgbClr val="000000"/>
                </a:solidFill>
                <a:sym typeface="Wingdings" panose="05000000000000000000" pitchFamily="2" charset="2"/>
              </a:rPr>
              <a:t>냉방부하 저감</a:t>
            </a:r>
            <a:endParaRPr lang="en-US" altLang="ko-KR" sz="1600" dirty="0" smtClean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r>
              <a:rPr lang="ko-KR" altLang="en-US" sz="1600" dirty="0" smtClean="0">
                <a:solidFill>
                  <a:srgbClr val="000000"/>
                </a:solidFill>
              </a:rPr>
              <a:t>      </a:t>
            </a:r>
            <a:r>
              <a:rPr lang="ko-KR" altLang="en-US" sz="1600" dirty="0" err="1" smtClean="0">
                <a:solidFill>
                  <a:srgbClr val="000000"/>
                </a:solidFill>
              </a:rPr>
              <a:t>환기벤트</a:t>
            </a:r>
            <a:r>
              <a:rPr lang="en-US" altLang="ko-KR" sz="1600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r>
              <a:rPr lang="ko-KR" altLang="en-US" sz="1600" dirty="0" smtClean="0">
                <a:solidFill>
                  <a:srgbClr val="000000"/>
                </a:solidFill>
                <a:sym typeface="Wingdings" panose="05000000000000000000" pitchFamily="2" charset="2"/>
              </a:rPr>
              <a:t>오버 </a:t>
            </a:r>
            <a:r>
              <a:rPr lang="ko-KR" altLang="en-US" sz="16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히팅</a:t>
            </a:r>
            <a:r>
              <a:rPr lang="ko-KR" altLang="en-US" sz="16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방지</a:t>
            </a:r>
            <a:endParaRPr lang="en-US" altLang="ko-KR" sz="1600" dirty="0" smtClean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r>
              <a:rPr lang="en-US" altLang="ko-KR" sz="16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altLang="ko-KR" sz="16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                   </a:t>
            </a:r>
            <a:r>
              <a:rPr lang="ko-KR" altLang="en-US" sz="1600" dirty="0" smtClean="0">
                <a:solidFill>
                  <a:srgbClr val="000000"/>
                </a:solidFill>
                <a:sym typeface="Wingdings" panose="05000000000000000000" pitchFamily="2" charset="2"/>
              </a:rPr>
              <a:t>복사열 배출</a:t>
            </a:r>
            <a:endParaRPr lang="en-US" altLang="ko-KR" sz="1600" dirty="0">
              <a:solidFill>
                <a:srgbClr val="000000"/>
              </a:solidFill>
              <a:ea typeface="굴림" charset="-127"/>
            </a:endParaRPr>
          </a:p>
        </p:txBody>
      </p:sp>
      <p:sp>
        <p:nvSpPr>
          <p:cNvPr id="47" name="Text Box 74"/>
          <p:cNvSpPr txBox="1">
            <a:spLocks noChangeArrowheads="1"/>
          </p:cNvSpPr>
          <p:nvPr/>
        </p:nvSpPr>
        <p:spPr bwMode="auto">
          <a:xfrm>
            <a:off x="6934224" y="3086506"/>
            <a:ext cx="2767971" cy="1323439"/>
          </a:xfrm>
          <a:prstGeom prst="rect">
            <a:avLst/>
          </a:prstGeom>
          <a:solidFill>
            <a:srgbClr val="D5FFAB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ko-KR" altLang="en-US" sz="1600" b="1" dirty="0" err="1" smtClean="0">
                <a:solidFill>
                  <a:srgbClr val="0000FF"/>
                </a:solidFill>
              </a:rPr>
              <a:t>커튼월</a:t>
            </a:r>
            <a:r>
              <a:rPr lang="ko-KR" altLang="en-US" sz="1600" b="1" dirty="0" smtClean="0">
                <a:solidFill>
                  <a:srgbClr val="0000FF"/>
                </a:solidFill>
              </a:rPr>
              <a:t> 부재</a:t>
            </a:r>
            <a:r>
              <a:rPr lang="en-US" altLang="ko-KR" sz="1600" b="1" dirty="0" smtClean="0">
                <a:solidFill>
                  <a:srgbClr val="0000FF"/>
                </a:solidFill>
              </a:rPr>
              <a:t>(</a:t>
            </a:r>
            <a:r>
              <a:rPr lang="ko-KR" altLang="en-US" sz="1600" b="1" dirty="0" smtClean="0">
                <a:solidFill>
                  <a:srgbClr val="0000FF"/>
                </a:solidFill>
              </a:rPr>
              <a:t>중량</a:t>
            </a:r>
            <a:r>
              <a:rPr lang="en-US" altLang="ko-KR" sz="1600" b="1" dirty="0" smtClean="0">
                <a:solidFill>
                  <a:srgbClr val="0000FF"/>
                </a:solidFill>
              </a:rPr>
              <a:t>)</a:t>
            </a:r>
            <a:r>
              <a:rPr lang="ko-KR" altLang="en-US" sz="1600" b="1" dirty="0" smtClean="0">
                <a:solidFill>
                  <a:srgbClr val="0000FF"/>
                </a:solidFill>
              </a:rPr>
              <a:t> 절감 설계</a:t>
            </a:r>
            <a:endParaRPr lang="en-US" altLang="ko-KR" sz="1600" b="1" dirty="0" smtClean="0">
              <a:solidFill>
                <a:srgbClr val="0000FF"/>
              </a:solidFill>
            </a:endParaRPr>
          </a:p>
          <a:p>
            <a:pPr algn="l"/>
            <a:r>
              <a:rPr lang="en-US" altLang="ko-KR" sz="1600" dirty="0">
                <a:solidFill>
                  <a:srgbClr val="000000"/>
                </a:solidFill>
                <a:ea typeface="굴림" charset="-127"/>
              </a:rPr>
              <a:t> </a:t>
            </a:r>
            <a:r>
              <a:rPr lang="en-US" altLang="ko-KR" sz="1600" dirty="0" smtClean="0">
                <a:solidFill>
                  <a:srgbClr val="000000"/>
                </a:solidFill>
                <a:ea typeface="굴림" charset="-127"/>
              </a:rPr>
              <a:t>  - </a:t>
            </a:r>
            <a:r>
              <a:rPr lang="ko-KR" altLang="en-US" sz="1600" dirty="0" err="1" smtClean="0">
                <a:solidFill>
                  <a:srgbClr val="000000"/>
                </a:solidFill>
                <a:ea typeface="굴림" charset="-127"/>
              </a:rPr>
              <a:t>풍하중</a:t>
            </a:r>
            <a:r>
              <a:rPr lang="en-US" altLang="ko-KR" sz="1600" dirty="0" smtClean="0">
                <a:solidFill>
                  <a:srgbClr val="000000"/>
                </a:solidFill>
                <a:ea typeface="굴림" charset="-127"/>
              </a:rPr>
              <a:t>:</a:t>
            </a:r>
            <a:r>
              <a:rPr lang="ko-KR" altLang="en-US" sz="1600" dirty="0" err="1" smtClean="0">
                <a:solidFill>
                  <a:srgbClr val="000000"/>
                </a:solidFill>
                <a:ea typeface="굴림" charset="-127"/>
              </a:rPr>
              <a:t>풍동시험</a:t>
            </a:r>
            <a:endParaRPr lang="en-US" altLang="ko-KR" sz="1600" dirty="0" smtClean="0">
              <a:solidFill>
                <a:srgbClr val="000000"/>
              </a:solidFill>
              <a:ea typeface="굴림" charset="-127"/>
            </a:endParaRPr>
          </a:p>
          <a:p>
            <a:pPr algn="l"/>
            <a:r>
              <a:rPr lang="en-US" altLang="ko-KR" sz="1600" dirty="0">
                <a:solidFill>
                  <a:srgbClr val="000000"/>
                </a:solidFill>
              </a:rPr>
              <a:t> </a:t>
            </a:r>
            <a:r>
              <a:rPr lang="en-US" altLang="ko-KR" sz="1600" dirty="0" smtClean="0">
                <a:solidFill>
                  <a:srgbClr val="000000"/>
                </a:solidFill>
              </a:rPr>
              <a:t>  - </a:t>
            </a:r>
            <a:r>
              <a:rPr lang="ko-KR" altLang="en-US" sz="1600" dirty="0" err="1" smtClean="0">
                <a:solidFill>
                  <a:srgbClr val="000000"/>
                </a:solidFill>
              </a:rPr>
              <a:t>층고</a:t>
            </a:r>
            <a:endParaRPr lang="en-US" altLang="ko-KR" sz="1600" dirty="0">
              <a:solidFill>
                <a:srgbClr val="000000"/>
              </a:solidFill>
            </a:endParaRPr>
          </a:p>
          <a:p>
            <a:pPr algn="l"/>
            <a:r>
              <a:rPr lang="en-US" altLang="ko-KR" sz="1600" dirty="0" smtClean="0">
                <a:solidFill>
                  <a:srgbClr val="000000"/>
                </a:solidFill>
                <a:ea typeface="굴림" charset="-127"/>
              </a:rPr>
              <a:t>   - </a:t>
            </a:r>
            <a:r>
              <a:rPr lang="ko-KR" altLang="en-US" sz="1600" dirty="0" smtClean="0">
                <a:solidFill>
                  <a:srgbClr val="000000"/>
                </a:solidFill>
                <a:ea typeface="굴림" charset="-127"/>
              </a:rPr>
              <a:t>수평</a:t>
            </a:r>
            <a:r>
              <a:rPr lang="en-US" altLang="ko-KR" sz="1600" dirty="0" smtClean="0">
                <a:solidFill>
                  <a:srgbClr val="000000"/>
                </a:solidFill>
                <a:ea typeface="굴림" charset="-127"/>
              </a:rPr>
              <a:t>,</a:t>
            </a:r>
            <a:r>
              <a:rPr lang="ko-KR" altLang="en-US" sz="1600" dirty="0" err="1" smtClean="0">
                <a:solidFill>
                  <a:srgbClr val="000000"/>
                </a:solidFill>
                <a:ea typeface="굴림" charset="-127"/>
              </a:rPr>
              <a:t>수직재</a:t>
            </a:r>
            <a:r>
              <a:rPr lang="ko-KR" altLang="en-US" sz="1600" dirty="0" smtClean="0">
                <a:solidFill>
                  <a:srgbClr val="000000"/>
                </a:solidFill>
                <a:ea typeface="굴림" charset="-127"/>
              </a:rPr>
              <a:t> 간격</a:t>
            </a:r>
            <a:endParaRPr lang="en-US" altLang="ko-KR" sz="1600" dirty="0" smtClean="0">
              <a:solidFill>
                <a:srgbClr val="000000"/>
              </a:solidFill>
              <a:ea typeface="굴림" charset="-127"/>
            </a:endParaRPr>
          </a:p>
          <a:p>
            <a:pPr algn="l"/>
            <a:r>
              <a:rPr lang="en-US" altLang="ko-KR" sz="1600" dirty="0">
                <a:solidFill>
                  <a:srgbClr val="000000"/>
                </a:solidFill>
              </a:rPr>
              <a:t> </a:t>
            </a:r>
            <a:r>
              <a:rPr lang="en-US" altLang="ko-KR" sz="1600" dirty="0" smtClean="0">
                <a:solidFill>
                  <a:srgbClr val="000000"/>
                </a:solidFill>
              </a:rPr>
              <a:t>  -  </a:t>
            </a:r>
            <a:r>
              <a:rPr lang="ko-KR" altLang="en-US" sz="1600" dirty="0" smtClean="0">
                <a:solidFill>
                  <a:srgbClr val="000000"/>
                </a:solidFill>
              </a:rPr>
              <a:t>부재 적정 조인트 설계</a:t>
            </a:r>
            <a:endParaRPr lang="en-US" altLang="ko-KR" sz="1600" dirty="0">
              <a:solidFill>
                <a:srgbClr val="000000"/>
              </a:solidFill>
              <a:ea typeface="굴림" charset="-127"/>
            </a:endParaRPr>
          </a:p>
        </p:txBody>
      </p:sp>
      <p:sp>
        <p:nvSpPr>
          <p:cNvPr id="48" name="Text Box 75"/>
          <p:cNvSpPr txBox="1">
            <a:spLocks noChangeArrowheads="1"/>
          </p:cNvSpPr>
          <p:nvPr/>
        </p:nvSpPr>
        <p:spPr bwMode="auto">
          <a:xfrm>
            <a:off x="738080" y="1311235"/>
            <a:ext cx="3044423" cy="1354217"/>
          </a:xfrm>
          <a:prstGeom prst="rect">
            <a:avLst/>
          </a:prstGeom>
          <a:solidFill>
            <a:srgbClr val="FFD5FF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ko-KR" altLang="en-US" b="1" dirty="0" smtClean="0">
                <a:solidFill>
                  <a:srgbClr val="0000FF"/>
                </a:solidFill>
              </a:rPr>
              <a:t>동절기에 대응하는 기능성</a:t>
            </a:r>
            <a:endParaRPr lang="en-US" altLang="ko-KR" b="1" dirty="0">
              <a:solidFill>
                <a:srgbClr val="0000FF"/>
              </a:solidFill>
            </a:endParaRPr>
          </a:p>
          <a:p>
            <a:r>
              <a:rPr lang="en-US" altLang="ko-KR" sz="1600" dirty="0" smtClean="0">
                <a:solidFill>
                  <a:srgbClr val="000000"/>
                </a:solidFill>
              </a:rPr>
              <a:t>    : AL+PS </a:t>
            </a:r>
            <a:r>
              <a:rPr lang="ko-KR" altLang="en-US" sz="1600" dirty="0" err="1" smtClean="0">
                <a:solidFill>
                  <a:srgbClr val="000000"/>
                </a:solidFill>
              </a:rPr>
              <a:t>복합단열창</a:t>
            </a:r>
            <a:endParaRPr lang="en-US" altLang="ko-KR" sz="1600" dirty="0" smtClean="0">
              <a:solidFill>
                <a:srgbClr val="000000"/>
              </a:solidFill>
            </a:endParaRPr>
          </a:p>
          <a:p>
            <a:r>
              <a:rPr lang="en-US" altLang="ko-KR" sz="1600" dirty="0">
                <a:solidFill>
                  <a:srgbClr val="000000"/>
                </a:solidFill>
              </a:rPr>
              <a:t> </a:t>
            </a:r>
            <a:r>
              <a:rPr lang="en-US" altLang="ko-KR" sz="1600" dirty="0" smtClean="0">
                <a:solidFill>
                  <a:srgbClr val="000000"/>
                </a:solidFill>
              </a:rPr>
              <a:t>    </a:t>
            </a:r>
            <a:r>
              <a:rPr lang="ko-KR" altLang="en-US" sz="1600" dirty="0" smtClean="0">
                <a:solidFill>
                  <a:srgbClr val="000000"/>
                </a:solidFill>
              </a:rPr>
              <a:t>이중창</a:t>
            </a:r>
            <a:r>
              <a:rPr lang="en-US" altLang="ko-KR" sz="1600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r>
              <a:rPr lang="ko-KR" altLang="en-US" sz="1600" dirty="0" smtClean="0">
                <a:solidFill>
                  <a:srgbClr val="000000"/>
                </a:solidFill>
                <a:sym typeface="Wingdings" panose="05000000000000000000" pitchFamily="2" charset="2"/>
              </a:rPr>
              <a:t>안정적인 </a:t>
            </a:r>
            <a:r>
              <a:rPr lang="en-US" altLang="ko-KR" sz="1600" dirty="0" smtClean="0">
                <a:solidFill>
                  <a:srgbClr val="000000"/>
                </a:solidFill>
                <a:sym typeface="Wingdings" panose="05000000000000000000" pitchFamily="2" charset="2"/>
              </a:rPr>
              <a:t>1~2</a:t>
            </a:r>
            <a:r>
              <a:rPr lang="ko-KR" altLang="en-US" sz="1600" dirty="0" smtClean="0">
                <a:solidFill>
                  <a:srgbClr val="000000"/>
                </a:solidFill>
                <a:sym typeface="Wingdings" panose="05000000000000000000" pitchFamily="2" charset="2"/>
              </a:rPr>
              <a:t>등급</a:t>
            </a:r>
            <a:endParaRPr lang="en-US" altLang="ko-KR" sz="1600" dirty="0">
              <a:solidFill>
                <a:srgbClr val="000000"/>
              </a:solidFill>
            </a:endParaRPr>
          </a:p>
          <a:p>
            <a:r>
              <a:rPr lang="ko-KR" altLang="en-US" sz="1600" dirty="0" smtClean="0">
                <a:solidFill>
                  <a:srgbClr val="000000"/>
                </a:solidFill>
              </a:rPr>
              <a:t>     이중외피</a:t>
            </a:r>
            <a:r>
              <a:rPr lang="en-US" altLang="ko-KR" sz="1600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r>
              <a:rPr lang="ko-KR" altLang="en-US" sz="1600" dirty="0" smtClean="0">
                <a:solidFill>
                  <a:srgbClr val="000000"/>
                </a:solidFill>
                <a:sym typeface="Wingdings" panose="05000000000000000000" pitchFamily="2" charset="2"/>
              </a:rPr>
              <a:t>예열기능</a:t>
            </a:r>
            <a:endParaRPr lang="en-US" altLang="ko-KR" sz="1600" dirty="0" smtClean="0">
              <a:solidFill>
                <a:srgbClr val="000000"/>
              </a:solidFill>
            </a:endParaRPr>
          </a:p>
          <a:p>
            <a:r>
              <a:rPr lang="en-US" altLang="ko-KR" sz="1600" dirty="0">
                <a:solidFill>
                  <a:srgbClr val="000000"/>
                </a:solidFill>
              </a:rPr>
              <a:t> </a:t>
            </a:r>
            <a:r>
              <a:rPr lang="en-US" altLang="ko-KR" sz="1600" dirty="0" smtClean="0">
                <a:solidFill>
                  <a:srgbClr val="000000"/>
                </a:solidFill>
              </a:rPr>
              <a:t>                 </a:t>
            </a:r>
            <a:r>
              <a:rPr lang="ko-KR" altLang="en-US" sz="1600" dirty="0" smtClean="0">
                <a:solidFill>
                  <a:srgbClr val="000000"/>
                </a:solidFill>
              </a:rPr>
              <a:t> 난방부하저감</a:t>
            </a:r>
            <a:r>
              <a:rPr lang="en-US" altLang="ko-KR" sz="1400" b="1" dirty="0" smtClean="0">
                <a:solidFill>
                  <a:srgbClr val="0000FF"/>
                </a:solidFill>
              </a:rPr>
              <a:t> </a:t>
            </a:r>
            <a:endParaRPr lang="en-US" altLang="ko-KR" sz="1600" dirty="0">
              <a:solidFill>
                <a:srgbClr val="000000"/>
              </a:solidFill>
              <a:ea typeface="굴림" charset="-127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/>
          <p:cNvSpPr/>
          <p:nvPr/>
        </p:nvSpPr>
        <p:spPr>
          <a:xfrm>
            <a:off x="1825863" y="447056"/>
            <a:ext cx="72042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/>
              <a:t>경제적인 에너지 </a:t>
            </a:r>
            <a:r>
              <a:rPr lang="ko-KR" altLang="en-US" sz="2400" b="1" dirty="0" err="1"/>
              <a:t>절</a:t>
            </a:r>
            <a:r>
              <a:rPr lang="ko-KR" altLang="en-US" sz="2400" b="1" dirty="0" err="1" smtClean="0"/>
              <a:t>감형</a:t>
            </a:r>
            <a:r>
              <a:rPr lang="en-US" altLang="ko-KR" sz="2400" b="1" dirty="0" smtClean="0"/>
              <a:t> </a:t>
            </a:r>
            <a:r>
              <a:rPr lang="ko-KR" altLang="en-US" sz="2400" b="1" dirty="0" err="1"/>
              <a:t>커튼월</a:t>
            </a:r>
            <a:r>
              <a:rPr lang="ko-KR" altLang="en-US" sz="2400" b="1" dirty="0"/>
              <a:t> 창호 </a:t>
            </a:r>
            <a:r>
              <a:rPr lang="en-US" altLang="ko-KR" sz="2400" b="1" dirty="0" smtClean="0"/>
              <a:t>System </a:t>
            </a:r>
            <a:r>
              <a:rPr lang="ko-KR" altLang="en-US" sz="2400" b="1" dirty="0" smtClean="0"/>
              <a:t>이란</a:t>
            </a:r>
            <a:r>
              <a:rPr lang="en-US" altLang="ko-KR" sz="2400" b="1" dirty="0" smtClean="0"/>
              <a:t>?</a:t>
            </a:r>
            <a:r>
              <a:rPr lang="ko-KR" altLang="en-US" sz="2400" b="1" dirty="0" smtClean="0"/>
              <a:t> </a:t>
            </a:r>
            <a:endParaRPr lang="ko-KR" altLang="en-US" sz="2400" b="1" dirty="0"/>
          </a:p>
        </p:txBody>
      </p:sp>
      <p:sp>
        <p:nvSpPr>
          <p:cNvPr id="41" name="모서리가 둥근 직사각형 40"/>
          <p:cNvSpPr/>
          <p:nvPr/>
        </p:nvSpPr>
        <p:spPr>
          <a:xfrm>
            <a:off x="842122" y="5517232"/>
            <a:ext cx="8775615" cy="115212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 b="1" dirty="0" smtClean="0">
                <a:solidFill>
                  <a:schemeClr val="tx1"/>
                </a:solidFill>
              </a:rPr>
              <a:t>AHC</a:t>
            </a:r>
            <a:r>
              <a:rPr lang="ko-KR" altLang="en-US" sz="2000" b="1" dirty="0" err="1" smtClean="0">
                <a:solidFill>
                  <a:schemeClr val="tx1"/>
                </a:solidFill>
              </a:rPr>
              <a:t>커튼월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SYSTEM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은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r>
              <a:rPr lang="ko-KR" altLang="en-US" sz="2000" b="1" dirty="0" smtClean="0">
                <a:solidFill>
                  <a:srgbClr val="0000FF"/>
                </a:solidFill>
              </a:rPr>
              <a:t>계절에 맞는 기능성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을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갖춘 </a:t>
            </a:r>
            <a:r>
              <a:rPr lang="ko-KR" altLang="en-US" sz="2000" b="1" dirty="0" err="1" smtClean="0">
                <a:solidFill>
                  <a:srgbClr val="0000FF"/>
                </a:solidFill>
              </a:rPr>
              <a:t>커튼월</a:t>
            </a:r>
            <a:r>
              <a:rPr lang="ko-KR" altLang="en-US" sz="2000" b="1" dirty="0" smtClean="0">
                <a:solidFill>
                  <a:srgbClr val="0000FF"/>
                </a:solidFill>
              </a:rPr>
              <a:t> </a:t>
            </a:r>
            <a:r>
              <a:rPr lang="en-US" altLang="ko-KR" sz="2000" b="1" dirty="0" smtClean="0">
                <a:solidFill>
                  <a:srgbClr val="0000FF"/>
                </a:solidFill>
              </a:rPr>
              <a:t>2</a:t>
            </a:r>
            <a:r>
              <a:rPr lang="ko-KR" altLang="en-US" sz="2000" b="1" dirty="0" smtClean="0">
                <a:solidFill>
                  <a:srgbClr val="0000FF"/>
                </a:solidFill>
              </a:rPr>
              <a:t>중창임에도 불구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하고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r>
              <a:rPr lang="ko-KR" altLang="en-US" sz="2000" b="1" dirty="0" smtClean="0">
                <a:solidFill>
                  <a:schemeClr val="tx1"/>
                </a:solidFill>
              </a:rPr>
              <a:t>일반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3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중유리  단창 커튼월보다 저렴하고 신뢰성 높은 획기적인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SYSTEM 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AutoShape 64"/>
          <p:cNvSpPr>
            <a:spLocks noChangeArrowheads="1"/>
          </p:cNvSpPr>
          <p:nvPr/>
        </p:nvSpPr>
        <p:spPr bwMode="gray">
          <a:xfrm rot="17973186">
            <a:off x="3831456" y="4432304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5" name="AutoShape 65"/>
          <p:cNvSpPr>
            <a:spLocks noChangeArrowheads="1"/>
          </p:cNvSpPr>
          <p:nvPr/>
        </p:nvSpPr>
        <p:spPr bwMode="gray">
          <a:xfrm rot="14198453">
            <a:off x="5436419" y="4494104"/>
            <a:ext cx="792162" cy="288925"/>
          </a:xfrm>
          <a:prstGeom prst="rightArrow">
            <a:avLst>
              <a:gd name="adj1" fmla="val 35167"/>
              <a:gd name="adj2" fmla="val 111028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6" name="AutoShape 66"/>
          <p:cNvSpPr>
            <a:spLocks noChangeArrowheads="1"/>
          </p:cNvSpPr>
          <p:nvPr/>
        </p:nvSpPr>
        <p:spPr bwMode="gray">
          <a:xfrm rot="3532703">
            <a:off x="3824096" y="1996085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2" name="AutoShape 67"/>
          <p:cNvSpPr>
            <a:spLocks noChangeArrowheads="1"/>
          </p:cNvSpPr>
          <p:nvPr/>
        </p:nvSpPr>
        <p:spPr bwMode="gray">
          <a:xfrm rot="7281708">
            <a:off x="5391294" y="1962791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3" name="AutoShape 68"/>
          <p:cNvSpPr>
            <a:spLocks noChangeArrowheads="1"/>
          </p:cNvSpPr>
          <p:nvPr/>
        </p:nvSpPr>
        <p:spPr bwMode="gray">
          <a:xfrm rot="10649956">
            <a:off x="6083335" y="3263899"/>
            <a:ext cx="792162" cy="288925"/>
          </a:xfrm>
          <a:prstGeom prst="rightArrow">
            <a:avLst>
              <a:gd name="adj1" fmla="val 35167"/>
              <a:gd name="adj2" fmla="val 111028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4" name="AutoShape 69"/>
          <p:cNvSpPr>
            <a:spLocks noChangeArrowheads="1"/>
          </p:cNvSpPr>
          <p:nvPr/>
        </p:nvSpPr>
        <p:spPr bwMode="gray">
          <a:xfrm>
            <a:off x="3115919" y="3274970"/>
            <a:ext cx="863600" cy="288925"/>
          </a:xfrm>
          <a:prstGeom prst="rightArrow">
            <a:avLst>
              <a:gd name="adj1" fmla="val 35167"/>
              <a:gd name="adj2" fmla="val 121041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" name="Oval 70"/>
          <p:cNvSpPr>
            <a:spLocks noChangeArrowheads="1"/>
          </p:cNvSpPr>
          <p:nvPr/>
        </p:nvSpPr>
        <p:spPr bwMode="gray">
          <a:xfrm>
            <a:off x="3168675" y="1489869"/>
            <a:ext cx="3743325" cy="3744912"/>
          </a:xfrm>
          <a:prstGeom prst="ellipse">
            <a:avLst/>
          </a:prstGeom>
          <a:noFill/>
          <a:ln w="38100" algn="ctr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ko-KR" altLang="en-US"/>
          </a:p>
        </p:txBody>
      </p:sp>
      <p:sp>
        <p:nvSpPr>
          <p:cNvPr id="46" name="Oval 72"/>
          <p:cNvSpPr>
            <a:spLocks noChangeArrowheads="1"/>
          </p:cNvSpPr>
          <p:nvPr/>
        </p:nvSpPr>
        <p:spPr bwMode="gray">
          <a:xfrm>
            <a:off x="3824312" y="4747419"/>
            <a:ext cx="360363" cy="360362"/>
          </a:xfrm>
          <a:prstGeom prst="ellipse">
            <a:avLst/>
          </a:prstGeom>
          <a:gradFill rotWithShape="1">
            <a:gsLst>
              <a:gs pos="0">
                <a:srgbClr val="4DC9B1"/>
              </a:gs>
              <a:gs pos="100000">
                <a:srgbClr val="4DC9B1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3" name="Oval 81"/>
          <p:cNvSpPr>
            <a:spLocks noChangeArrowheads="1"/>
          </p:cNvSpPr>
          <p:nvPr/>
        </p:nvSpPr>
        <p:spPr bwMode="gray">
          <a:xfrm>
            <a:off x="5886475" y="4752181"/>
            <a:ext cx="360362" cy="360363"/>
          </a:xfrm>
          <a:prstGeom prst="ellipse">
            <a:avLst/>
          </a:prstGeom>
          <a:gradFill rotWithShape="1">
            <a:gsLst>
              <a:gs pos="0">
                <a:srgbClr val="CB90EC"/>
              </a:gs>
              <a:gs pos="100000">
                <a:srgbClr val="CB90EC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4" name="Oval 84"/>
          <p:cNvSpPr>
            <a:spLocks noChangeArrowheads="1"/>
          </p:cNvSpPr>
          <p:nvPr/>
        </p:nvSpPr>
        <p:spPr bwMode="gray">
          <a:xfrm>
            <a:off x="6724675" y="3228181"/>
            <a:ext cx="360362" cy="360363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6699FF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5" name="Oval 87"/>
          <p:cNvSpPr>
            <a:spLocks noChangeArrowheads="1"/>
          </p:cNvSpPr>
          <p:nvPr/>
        </p:nvSpPr>
        <p:spPr bwMode="gray">
          <a:xfrm>
            <a:off x="5810275" y="1551781"/>
            <a:ext cx="360362" cy="360363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FF9900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6" name="Oval 90"/>
          <p:cNvSpPr>
            <a:spLocks noChangeArrowheads="1"/>
          </p:cNvSpPr>
          <p:nvPr/>
        </p:nvSpPr>
        <p:spPr bwMode="gray">
          <a:xfrm>
            <a:off x="3829075" y="1627981"/>
            <a:ext cx="360362" cy="360363"/>
          </a:xfrm>
          <a:prstGeom prst="ellipse">
            <a:avLst/>
          </a:prstGeom>
          <a:gradFill rotWithShape="1">
            <a:gsLst>
              <a:gs pos="0">
                <a:srgbClr val="EDD947"/>
              </a:gs>
              <a:gs pos="100000">
                <a:srgbClr val="EDD947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ko-KR">
              <a:solidFill>
                <a:srgbClr val="000000"/>
              </a:solidFill>
            </a:endParaRPr>
          </a:p>
        </p:txBody>
      </p:sp>
      <p:sp>
        <p:nvSpPr>
          <p:cNvPr id="57" name="Oval 93"/>
          <p:cNvSpPr>
            <a:spLocks noChangeArrowheads="1"/>
          </p:cNvSpPr>
          <p:nvPr/>
        </p:nvSpPr>
        <p:spPr bwMode="gray">
          <a:xfrm>
            <a:off x="2990875" y="3228181"/>
            <a:ext cx="360362" cy="360363"/>
          </a:xfrm>
          <a:prstGeom prst="ellipse">
            <a:avLst/>
          </a:prstGeom>
          <a:gradFill rotWithShape="1">
            <a:gsLst>
              <a:gs pos="0">
                <a:srgbClr val="82B820"/>
              </a:gs>
              <a:gs pos="100000">
                <a:srgbClr val="82B820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grpSp>
        <p:nvGrpSpPr>
          <p:cNvPr id="58" name="Group 95"/>
          <p:cNvGrpSpPr>
            <a:grpSpLocks/>
          </p:cNvGrpSpPr>
          <p:nvPr/>
        </p:nvGrpSpPr>
        <p:grpSpPr bwMode="auto">
          <a:xfrm>
            <a:off x="3954488" y="2302669"/>
            <a:ext cx="2160588" cy="2160587"/>
            <a:chOff x="2238" y="1769"/>
            <a:chExt cx="1361" cy="1361"/>
          </a:xfrm>
        </p:grpSpPr>
        <p:sp>
          <p:nvSpPr>
            <p:cNvPr id="59" name="Oval 96"/>
            <p:cNvSpPr>
              <a:spLocks noChangeArrowheads="1"/>
            </p:cNvSpPr>
            <p:nvPr/>
          </p:nvSpPr>
          <p:spPr bwMode="gray">
            <a:xfrm>
              <a:off x="2238" y="1769"/>
              <a:ext cx="1361" cy="1361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tint val="42353"/>
                    <a:invGamma/>
                  </a:srgbClr>
                </a:gs>
                <a:gs pos="50000">
                  <a:srgbClr val="0099CC"/>
                </a:gs>
                <a:gs pos="100000">
                  <a:srgbClr val="0099CC">
                    <a:gamma/>
                    <a:tint val="42353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60" name="Oval 97"/>
            <p:cNvSpPr>
              <a:spLocks noChangeArrowheads="1"/>
            </p:cNvSpPr>
            <p:nvPr/>
          </p:nvSpPr>
          <p:spPr bwMode="gray">
            <a:xfrm>
              <a:off x="2327" y="1858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shade val="54118"/>
                    <a:invGamma/>
                  </a:srgbClr>
                </a:gs>
                <a:gs pos="50000">
                  <a:srgbClr val="0099CC"/>
                </a:gs>
                <a:gs pos="100000">
                  <a:srgbClr val="0099CC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61" name="Oval 98"/>
            <p:cNvSpPr>
              <a:spLocks noChangeArrowheads="1"/>
            </p:cNvSpPr>
            <p:nvPr/>
          </p:nvSpPr>
          <p:spPr bwMode="gray">
            <a:xfrm>
              <a:off x="2328" y="1860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shade val="63529"/>
                    <a:invGamma/>
                  </a:srgbClr>
                </a:gs>
                <a:gs pos="100000">
                  <a:srgbClr val="0099CC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62" name="Oval 99"/>
            <p:cNvSpPr>
              <a:spLocks noChangeArrowheads="1"/>
            </p:cNvSpPr>
            <p:nvPr/>
          </p:nvSpPr>
          <p:spPr bwMode="gray">
            <a:xfrm>
              <a:off x="2391" y="1917"/>
              <a:ext cx="1065" cy="106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  <p:grpSp>
          <p:nvGrpSpPr>
            <p:cNvPr id="63" name="Group 100"/>
            <p:cNvGrpSpPr>
              <a:grpSpLocks/>
            </p:cNvGrpSpPr>
            <p:nvPr/>
          </p:nvGrpSpPr>
          <p:grpSpPr bwMode="auto">
            <a:xfrm>
              <a:off x="2410" y="1929"/>
              <a:ext cx="1031" cy="1031"/>
              <a:chOff x="4166" y="1706"/>
              <a:chExt cx="1252" cy="1252"/>
            </a:xfrm>
          </p:grpSpPr>
          <p:sp>
            <p:nvSpPr>
              <p:cNvPr id="65" name="Oval 101"/>
              <p:cNvSpPr>
                <a:spLocks noChangeArrowheads="1"/>
              </p:cNvSpPr>
              <p:nvPr/>
            </p:nvSpPr>
            <p:spPr bwMode="auto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ko-KR" altLang="en-US"/>
              </a:p>
            </p:txBody>
          </p:sp>
          <p:sp>
            <p:nvSpPr>
              <p:cNvPr id="66" name="Oval 102"/>
              <p:cNvSpPr>
                <a:spLocks noChangeArrowheads="1"/>
              </p:cNvSpPr>
              <p:nvPr/>
            </p:nvSpPr>
            <p:spPr bwMode="auto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ko-KR" altLang="en-US"/>
              </a:p>
            </p:txBody>
          </p:sp>
          <p:sp>
            <p:nvSpPr>
              <p:cNvPr id="67" name="Oval 103"/>
              <p:cNvSpPr>
                <a:spLocks noChangeArrowheads="1"/>
              </p:cNvSpPr>
              <p:nvPr/>
            </p:nvSpPr>
            <p:spPr bwMode="auto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ko-KR" altLang="en-US"/>
              </a:p>
            </p:txBody>
          </p:sp>
          <p:sp>
            <p:nvSpPr>
              <p:cNvPr id="68" name="Oval 104"/>
              <p:cNvSpPr>
                <a:spLocks noChangeArrowheads="1"/>
              </p:cNvSpPr>
              <p:nvPr/>
            </p:nvSpPr>
            <p:spPr bwMode="auto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ko-KR" altLang="en-US"/>
              </a:p>
            </p:txBody>
          </p:sp>
        </p:grpSp>
        <p:sp>
          <p:nvSpPr>
            <p:cNvPr id="64" name="Text Box 105"/>
            <p:cNvSpPr txBox="1">
              <a:spLocks noChangeArrowheads="1"/>
            </p:cNvSpPr>
            <p:nvPr/>
          </p:nvSpPr>
          <p:spPr bwMode="auto">
            <a:xfrm>
              <a:off x="2498" y="2267"/>
              <a:ext cx="857" cy="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400" b="1" dirty="0" smtClean="0"/>
                <a:t>경제적인 </a:t>
              </a:r>
              <a:endParaRPr lang="en-US" altLang="ko-KR" sz="1400" b="1" dirty="0" smtClean="0"/>
            </a:p>
            <a:p>
              <a:pPr algn="ctr"/>
              <a:r>
                <a:rPr lang="ko-KR" altLang="en-US" sz="1400" b="1" dirty="0" smtClean="0"/>
                <a:t>에너지 </a:t>
              </a:r>
              <a:r>
                <a:rPr lang="ko-KR" altLang="en-US" sz="1400" b="1" dirty="0" err="1"/>
                <a:t>저감형</a:t>
              </a:r>
              <a:r>
                <a:rPr lang="en-US" altLang="ko-KR" sz="1400" b="1" dirty="0"/>
                <a:t> </a:t>
              </a:r>
              <a:endParaRPr lang="en-US" altLang="ko-KR" sz="1400" b="1" dirty="0" smtClean="0"/>
            </a:p>
            <a:p>
              <a:pPr algn="ctr"/>
              <a:r>
                <a:rPr lang="ko-KR" altLang="en-US" sz="1400" b="1" dirty="0" err="1" smtClean="0"/>
                <a:t>커튼월</a:t>
              </a:r>
              <a:r>
                <a:rPr lang="ko-KR" altLang="en-US" sz="1400" b="1" dirty="0" smtClean="0"/>
                <a:t> </a:t>
              </a:r>
              <a:endParaRPr lang="en-US" altLang="ko-KR" sz="1400" b="1" dirty="0" smtClean="0"/>
            </a:p>
            <a:p>
              <a:pPr algn="ctr"/>
              <a:r>
                <a:rPr lang="ko-KR" altLang="en-US" sz="1400" b="1" dirty="0" smtClean="0"/>
                <a:t>창호 </a:t>
              </a:r>
              <a:r>
                <a:rPr lang="en-US" altLang="ko-KR" sz="1400" b="1" dirty="0"/>
                <a:t>System</a:t>
              </a:r>
              <a:endParaRPr lang="en-US" altLang="ko-KR" sz="14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71" name="그림 70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393" y="2672190"/>
            <a:ext cx="778778" cy="421054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745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_x2478833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380" y="1029533"/>
            <a:ext cx="4752528" cy="558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1992291" y="332656"/>
            <a:ext cx="72250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0"/>
            <a:r>
              <a:rPr lang="ko-KR" altLang="en-US" b="1" dirty="0" smtClean="0"/>
              <a:t>■</a:t>
            </a:r>
            <a:r>
              <a:rPr lang="en-US" altLang="ko-KR" sz="2600" b="1" dirty="0" smtClean="0"/>
              <a:t>270MM </a:t>
            </a:r>
            <a:r>
              <a:rPr lang="ko-KR" altLang="en-US" sz="2600" b="1" dirty="0" err="1" smtClean="0"/>
              <a:t>커튼월</a:t>
            </a:r>
            <a:r>
              <a:rPr lang="ko-KR" altLang="en-US" b="1" dirty="0" smtClean="0"/>
              <a:t> </a:t>
            </a:r>
            <a:r>
              <a:rPr lang="ko-KR" altLang="en-US" sz="2600" b="1" dirty="0" smtClean="0"/>
              <a:t>이중외피 시스템 핵심기술 요약</a:t>
            </a:r>
            <a:endParaRPr lang="ko-KR" altLang="en-US" sz="2600" b="1" dirty="0"/>
          </a:p>
        </p:txBody>
      </p:sp>
      <p:sp>
        <p:nvSpPr>
          <p:cNvPr id="5" name="직사각형 4"/>
          <p:cNvSpPr/>
          <p:nvPr/>
        </p:nvSpPr>
        <p:spPr>
          <a:xfrm>
            <a:off x="5400599" y="1556792"/>
            <a:ext cx="375455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100" b="1" dirty="0"/>
              <a:t>①</a:t>
            </a:r>
            <a:r>
              <a:rPr lang="ko-KR" altLang="en-US" sz="1100" b="1" dirty="0" err="1"/>
              <a:t>고기밀</a:t>
            </a:r>
            <a:r>
              <a:rPr lang="ko-KR" altLang="en-US" sz="1100" b="1" dirty="0"/>
              <a:t> </a:t>
            </a:r>
            <a:r>
              <a:rPr lang="ko-KR" altLang="en-US" sz="1100" b="1" dirty="0" smtClean="0"/>
              <a:t>가동장치</a:t>
            </a:r>
            <a:endParaRPr lang="en-US" altLang="ko-KR" sz="1100" b="1" dirty="0" smtClean="0"/>
          </a:p>
          <a:p>
            <a:r>
              <a:rPr lang="ko-KR" altLang="en-US" sz="1100" dirty="0" smtClean="0"/>
              <a:t>상부의 탄력 스프링의 탄력을 통해 창의 상부를 밀착시켜</a:t>
            </a:r>
            <a:endParaRPr lang="en-US" altLang="ko-KR" sz="1100" dirty="0" smtClean="0"/>
          </a:p>
          <a:p>
            <a:r>
              <a:rPr lang="ko-KR" altLang="en-US" sz="1100" dirty="0" smtClean="0"/>
              <a:t>구조의 틈새 발생을 막음</a:t>
            </a:r>
            <a:endParaRPr lang="en-US" altLang="ko-KR" sz="1100" dirty="0"/>
          </a:p>
        </p:txBody>
      </p:sp>
      <p:sp>
        <p:nvSpPr>
          <p:cNvPr id="12" name="직사각형 11"/>
          <p:cNvSpPr/>
          <p:nvPr/>
        </p:nvSpPr>
        <p:spPr>
          <a:xfrm>
            <a:off x="5400599" y="2276872"/>
            <a:ext cx="44582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100" b="1" dirty="0" smtClean="0"/>
              <a:t>②</a:t>
            </a:r>
            <a:r>
              <a:rPr lang="ko-KR" altLang="en-US" sz="1100" b="1" dirty="0" err="1" smtClean="0"/>
              <a:t>환기벤트</a:t>
            </a:r>
            <a:endParaRPr lang="en-US" altLang="ko-KR" sz="1100" b="1" dirty="0" smtClean="0"/>
          </a:p>
          <a:p>
            <a:r>
              <a:rPr lang="ko-KR" altLang="en-US" sz="1100" dirty="0" smtClean="0"/>
              <a:t>겨울철 </a:t>
            </a:r>
            <a:r>
              <a:rPr lang="ko-KR" altLang="en-US" sz="1100" dirty="0" err="1" smtClean="0"/>
              <a:t>열적</a:t>
            </a:r>
            <a:r>
              <a:rPr lang="ko-KR" altLang="en-US" sz="1100" dirty="0" smtClean="0"/>
              <a:t> 버퍼 형성으로 난방부하 절감</a:t>
            </a:r>
            <a:r>
              <a:rPr lang="en-US" altLang="ko-KR" sz="1100" dirty="0" smtClean="0"/>
              <a:t>, </a:t>
            </a:r>
            <a:r>
              <a:rPr lang="ko-KR" altLang="en-US" sz="1100" dirty="0" smtClean="0"/>
              <a:t>여름철 블라인드로</a:t>
            </a:r>
            <a:r>
              <a:rPr lang="en-US" altLang="ko-KR" sz="1100" dirty="0"/>
              <a:t> </a:t>
            </a:r>
            <a:r>
              <a:rPr lang="ko-KR" altLang="en-US" sz="1100" dirty="0" smtClean="0"/>
              <a:t>일사차단 및 </a:t>
            </a:r>
            <a:r>
              <a:rPr lang="ko-KR" altLang="en-US" sz="1100" dirty="0" err="1" smtClean="0"/>
              <a:t>중공층</a:t>
            </a:r>
            <a:r>
              <a:rPr lang="ko-KR" altLang="en-US" sz="1100" dirty="0" smtClean="0"/>
              <a:t> 내의 데워진 공기를 </a:t>
            </a:r>
            <a:r>
              <a:rPr lang="en-US" altLang="ko-KR" sz="1100" dirty="0" smtClean="0"/>
              <a:t> </a:t>
            </a:r>
            <a:r>
              <a:rPr lang="ko-KR" altLang="en-US" sz="1100" dirty="0" smtClean="0"/>
              <a:t>외부로 배기하여 냉방부하 절감을 통한 에너지 절약이 가능</a:t>
            </a:r>
            <a:endParaRPr lang="ko-KR" altLang="en-US" sz="1100" dirty="0"/>
          </a:p>
        </p:txBody>
      </p:sp>
      <p:sp>
        <p:nvSpPr>
          <p:cNvPr id="13" name="직사각형 12"/>
          <p:cNvSpPr/>
          <p:nvPr/>
        </p:nvSpPr>
        <p:spPr>
          <a:xfrm>
            <a:off x="5400599" y="3150493"/>
            <a:ext cx="44582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100" b="1" dirty="0" smtClean="0"/>
              <a:t>③</a:t>
            </a:r>
            <a:r>
              <a:rPr lang="ko-KR" altLang="en-US" sz="1100" b="1" dirty="0" err="1" smtClean="0"/>
              <a:t>초슬림</a:t>
            </a:r>
            <a:r>
              <a:rPr lang="ko-KR" altLang="en-US" sz="1100" b="1" dirty="0" smtClean="0"/>
              <a:t> 제습단열 </a:t>
            </a:r>
            <a:r>
              <a:rPr lang="ko-KR" altLang="en-US" sz="1100" b="1" dirty="0" err="1" smtClean="0"/>
              <a:t>스펜드럴</a:t>
            </a:r>
            <a:endParaRPr lang="en-US" altLang="ko-KR" sz="1100" b="1" dirty="0" smtClean="0"/>
          </a:p>
          <a:p>
            <a:r>
              <a:rPr lang="ko-KR" altLang="en-US" sz="1100" dirty="0"/>
              <a:t>제습 단열패널을 활용한 </a:t>
            </a:r>
            <a:r>
              <a:rPr lang="ko-KR" altLang="en-US" sz="1100" dirty="0" err="1"/>
              <a:t>초슬림형</a:t>
            </a:r>
            <a:r>
              <a:rPr lang="ko-KR" altLang="en-US" sz="1100" dirty="0"/>
              <a:t> </a:t>
            </a:r>
            <a:r>
              <a:rPr lang="ko-KR" altLang="en-US" sz="1100" dirty="0" err="1"/>
              <a:t>스팬드럴</a:t>
            </a:r>
            <a:r>
              <a:rPr lang="ko-KR" altLang="en-US" sz="1100" dirty="0"/>
              <a:t> 시스템을 </a:t>
            </a:r>
            <a:r>
              <a:rPr lang="ko-KR" altLang="en-US" sz="1100" dirty="0" smtClean="0"/>
              <a:t>통해</a:t>
            </a:r>
            <a:r>
              <a:rPr lang="en-US" altLang="ko-KR" sz="1100" dirty="0"/>
              <a:t> </a:t>
            </a:r>
            <a:r>
              <a:rPr lang="ko-KR" altLang="en-US" sz="1100" dirty="0" err="1" smtClean="0"/>
              <a:t>열손실</a:t>
            </a:r>
            <a:endParaRPr lang="en-US" altLang="ko-KR" sz="1100" dirty="0" smtClean="0"/>
          </a:p>
          <a:p>
            <a:r>
              <a:rPr lang="ko-KR" altLang="en-US" sz="1100" dirty="0" smtClean="0"/>
              <a:t>방지 </a:t>
            </a:r>
            <a:r>
              <a:rPr lang="ko-KR" altLang="en-US" sz="1100" dirty="0"/>
              <a:t>및 </a:t>
            </a:r>
            <a:r>
              <a:rPr lang="ko-KR" altLang="en-US" sz="1100" dirty="0" err="1"/>
              <a:t>열교부위</a:t>
            </a:r>
            <a:r>
              <a:rPr lang="ko-KR" altLang="en-US" sz="1100" dirty="0"/>
              <a:t> 차단에 의해 </a:t>
            </a:r>
            <a:r>
              <a:rPr lang="ko-KR" altLang="en-US" sz="1100" dirty="0" err="1"/>
              <a:t>열성능</a:t>
            </a:r>
            <a:r>
              <a:rPr lang="ko-KR" altLang="en-US" sz="1100" dirty="0"/>
              <a:t> 향상 및 </a:t>
            </a:r>
            <a:r>
              <a:rPr lang="ko-KR" altLang="en-US" sz="1100" dirty="0" smtClean="0"/>
              <a:t>벽체 부위의 사용공간</a:t>
            </a:r>
            <a:endParaRPr lang="en-US" altLang="ko-KR" sz="1100" dirty="0" smtClean="0"/>
          </a:p>
          <a:p>
            <a:r>
              <a:rPr lang="ko-KR" altLang="en-US" sz="1100" dirty="0" smtClean="0"/>
              <a:t>면적을 </a:t>
            </a:r>
            <a:r>
              <a:rPr lang="ko-KR" altLang="en-US" sz="1100" dirty="0"/>
              <a:t>추가 확보할 수 있음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5400600" y="5445224"/>
            <a:ext cx="44582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100" b="1" dirty="0" smtClean="0"/>
              <a:t>⑥</a:t>
            </a:r>
            <a:r>
              <a:rPr lang="ko-KR" altLang="en-US" sz="1100" b="1" dirty="0" err="1" smtClean="0"/>
              <a:t>원터치단열캡바</a:t>
            </a:r>
            <a:endParaRPr lang="en-US" altLang="ko-KR" sz="1100" b="1" dirty="0" smtClean="0"/>
          </a:p>
          <a:p>
            <a:r>
              <a:rPr lang="en-US" altLang="ko-KR" sz="1100" dirty="0" err="1" smtClean="0"/>
              <a:t>조립시공</a:t>
            </a:r>
            <a:r>
              <a:rPr lang="ko-KR" altLang="en-US" sz="1100" dirty="0" smtClean="0"/>
              <a:t>을</a:t>
            </a:r>
            <a:r>
              <a:rPr lang="en-US" altLang="ko-KR" sz="1100" dirty="0" smtClean="0"/>
              <a:t> </a:t>
            </a:r>
            <a:r>
              <a:rPr lang="en-US" altLang="ko-KR" sz="1100" dirty="0" err="1"/>
              <a:t>단순화한</a:t>
            </a:r>
            <a:r>
              <a:rPr lang="en-US" altLang="ko-KR" sz="1100" dirty="0"/>
              <a:t> </a:t>
            </a:r>
            <a:r>
              <a:rPr lang="en-US" altLang="ko-KR" sz="1100" dirty="0" err="1"/>
              <a:t>커튼월</a:t>
            </a:r>
            <a:r>
              <a:rPr lang="en-US" altLang="ko-KR" sz="1100" dirty="0"/>
              <a:t> </a:t>
            </a:r>
            <a:r>
              <a:rPr lang="ko-KR" altLang="en-US" sz="1100" dirty="0" smtClean="0"/>
              <a:t>원</a:t>
            </a:r>
            <a:r>
              <a:rPr lang="en-US" altLang="ko-KR" sz="1100" dirty="0" err="1" smtClean="0"/>
              <a:t>터치</a:t>
            </a:r>
            <a:r>
              <a:rPr lang="en-US" altLang="ko-KR" sz="1100" dirty="0" smtClean="0"/>
              <a:t> </a:t>
            </a:r>
            <a:r>
              <a:rPr lang="en-US" altLang="ko-KR" sz="1100" dirty="0" err="1" smtClean="0"/>
              <a:t>캡바</a:t>
            </a:r>
            <a:endParaRPr lang="en-US" altLang="ko-KR" sz="1100" dirty="0"/>
          </a:p>
        </p:txBody>
      </p:sp>
      <p:sp>
        <p:nvSpPr>
          <p:cNvPr id="14" name="직사각형 13"/>
          <p:cNvSpPr/>
          <p:nvPr/>
        </p:nvSpPr>
        <p:spPr>
          <a:xfrm>
            <a:off x="5400277" y="4014589"/>
            <a:ext cx="446514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100" b="1" dirty="0" smtClean="0"/>
              <a:t>④단열구조</a:t>
            </a:r>
            <a:endParaRPr lang="en-US" altLang="ko-KR" sz="1100" b="1" dirty="0" smtClean="0"/>
          </a:p>
          <a:p>
            <a:r>
              <a:rPr lang="en-US" altLang="ko-KR" sz="1100" dirty="0" err="1" smtClean="0"/>
              <a:t>재생폴리스틸렌</a:t>
            </a:r>
            <a:r>
              <a:rPr lang="en-US" altLang="ko-KR" sz="1100" dirty="0" smtClean="0"/>
              <a:t> </a:t>
            </a:r>
            <a:r>
              <a:rPr lang="en-US" altLang="ko-KR" sz="1100" dirty="0" err="1"/>
              <a:t>폼을</a:t>
            </a:r>
            <a:r>
              <a:rPr lang="en-US" altLang="ko-KR" sz="1100" dirty="0"/>
              <a:t> </a:t>
            </a:r>
            <a:r>
              <a:rPr lang="en-US" altLang="ko-KR" sz="1100" dirty="0" err="1"/>
              <a:t>활용하여</a:t>
            </a:r>
            <a:r>
              <a:rPr lang="en-US" altLang="ko-KR" sz="1100" dirty="0"/>
              <a:t> </a:t>
            </a:r>
            <a:r>
              <a:rPr lang="en-US" altLang="ko-KR" sz="1100" dirty="0" err="1"/>
              <a:t>프레임</a:t>
            </a:r>
            <a:r>
              <a:rPr lang="en-US" altLang="ko-KR" sz="1100" dirty="0"/>
              <a:t> </a:t>
            </a:r>
            <a:r>
              <a:rPr lang="en-US" altLang="ko-KR" sz="1100" dirty="0" err="1"/>
              <a:t>자체를</a:t>
            </a:r>
            <a:r>
              <a:rPr lang="en-US" altLang="ko-KR" sz="1100" dirty="0"/>
              <a:t> 2중/3중 </a:t>
            </a:r>
            <a:r>
              <a:rPr lang="en-US" altLang="ko-KR" sz="1100" dirty="0" err="1"/>
              <a:t>점단열</a:t>
            </a:r>
            <a:r>
              <a:rPr lang="en-US" altLang="ko-KR" sz="1100" dirty="0"/>
              <a:t> </a:t>
            </a:r>
            <a:r>
              <a:rPr lang="en-US" altLang="ko-KR" sz="1100" dirty="0" smtClean="0"/>
              <a:t>및</a:t>
            </a:r>
          </a:p>
          <a:p>
            <a:r>
              <a:rPr lang="en-US" altLang="ko-KR" sz="1100" dirty="0" err="1" smtClean="0"/>
              <a:t>면단열에</a:t>
            </a:r>
            <a:r>
              <a:rPr lang="en-US" altLang="ko-KR" sz="1100" dirty="0" smtClean="0"/>
              <a:t> </a:t>
            </a:r>
            <a:r>
              <a:rPr lang="en-US" altLang="ko-KR" sz="1100" dirty="0" err="1"/>
              <a:t>의한</a:t>
            </a:r>
            <a:r>
              <a:rPr lang="en-US" altLang="ko-KR" sz="1100" dirty="0"/>
              <a:t> </a:t>
            </a:r>
            <a:r>
              <a:rPr lang="en-US" altLang="ko-KR" sz="1100" dirty="0" err="1"/>
              <a:t>열교차단</a:t>
            </a:r>
            <a:r>
              <a:rPr lang="en-US" altLang="ko-KR" sz="1100" dirty="0"/>
              <a:t> </a:t>
            </a:r>
            <a:r>
              <a:rPr lang="en-US" altLang="ko-KR" sz="1100" dirty="0" err="1"/>
              <a:t>프레임</a:t>
            </a:r>
            <a:r>
              <a:rPr lang="en-US" altLang="ko-KR" sz="1100" dirty="0"/>
              <a:t> </a:t>
            </a:r>
            <a:r>
              <a:rPr lang="en-US" altLang="ko-KR" sz="1100" dirty="0" err="1" smtClean="0"/>
              <a:t>구조</a:t>
            </a:r>
            <a:endParaRPr lang="en-US" altLang="ko-KR" sz="1100" dirty="0"/>
          </a:p>
        </p:txBody>
      </p:sp>
      <p:sp>
        <p:nvSpPr>
          <p:cNvPr id="16" name="직사각형 15"/>
          <p:cNvSpPr/>
          <p:nvPr/>
        </p:nvSpPr>
        <p:spPr>
          <a:xfrm>
            <a:off x="5400600" y="4718298"/>
            <a:ext cx="445827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100" b="1" dirty="0" smtClean="0"/>
              <a:t>⑤블라인드</a:t>
            </a:r>
            <a:endParaRPr lang="en-US" altLang="ko-KR" sz="1100" b="1" dirty="0" smtClean="0"/>
          </a:p>
          <a:p>
            <a:r>
              <a:rPr lang="ko-KR" altLang="en-US" sz="1100" dirty="0" smtClean="0"/>
              <a:t>실내환경 </a:t>
            </a:r>
            <a:r>
              <a:rPr lang="ko-KR" altLang="en-US" sz="1100" dirty="0"/>
              <a:t>조건에 따라 블라인드 개폐 및 </a:t>
            </a:r>
            <a:r>
              <a:rPr lang="ko-KR" altLang="en-US" sz="1100" dirty="0" err="1"/>
              <a:t>슬릿</a:t>
            </a:r>
            <a:r>
              <a:rPr lang="ko-KR" altLang="en-US" sz="1100" dirty="0"/>
              <a:t> 각도를 조절하여 </a:t>
            </a:r>
            <a:endParaRPr lang="en-US" altLang="ko-KR" sz="1100" dirty="0" smtClean="0"/>
          </a:p>
          <a:p>
            <a:r>
              <a:rPr lang="ko-KR" altLang="en-US" sz="1100" dirty="0" err="1" smtClean="0"/>
              <a:t>일사열을</a:t>
            </a:r>
            <a:r>
              <a:rPr lang="ko-KR" altLang="en-US" sz="1100" dirty="0" smtClean="0"/>
              <a:t> 조절 함으로서 냉방에너지를 절감</a:t>
            </a:r>
            <a:r>
              <a:rPr lang="en-US" altLang="ko-KR" sz="1100" dirty="0" smtClean="0"/>
              <a:t>.</a:t>
            </a:r>
            <a:endParaRPr lang="ko-KR" altLang="en-US" sz="1100" dirty="0"/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835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1872531" y="332656"/>
            <a:ext cx="646202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0"/>
            <a:r>
              <a:rPr lang="ko-KR" altLang="en-US" b="1" dirty="0" smtClean="0"/>
              <a:t>■</a:t>
            </a:r>
            <a:r>
              <a:rPr lang="en-US" altLang="ko-KR" sz="2600" b="1" dirty="0" smtClean="0"/>
              <a:t>270MM </a:t>
            </a:r>
            <a:r>
              <a:rPr lang="ko-KR" altLang="en-US" sz="2600" b="1" dirty="0" err="1" smtClean="0"/>
              <a:t>커튼월</a:t>
            </a:r>
            <a:r>
              <a:rPr lang="ko-KR" altLang="en-US" b="1" dirty="0" smtClean="0"/>
              <a:t> </a:t>
            </a:r>
            <a:r>
              <a:rPr lang="ko-KR" altLang="en-US" sz="2600" b="1" dirty="0" smtClean="0"/>
              <a:t>이중외피 시스템의 차별성</a:t>
            </a:r>
            <a:endParaRPr lang="ko-KR" altLang="en-US" sz="2600" b="1" dirty="0"/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  <p:sp>
        <p:nvSpPr>
          <p:cNvPr id="18" name="직사각형 17"/>
          <p:cNvSpPr/>
          <p:nvPr/>
        </p:nvSpPr>
        <p:spPr>
          <a:xfrm>
            <a:off x="849505" y="1052736"/>
            <a:ext cx="8373680" cy="36240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ko-KR" altLang="en-US" sz="1400" dirty="0" err="1"/>
              <a:t>커튼월구조는</a:t>
            </a:r>
            <a:r>
              <a:rPr lang="ko-KR" altLang="en-US" sz="1400" dirty="0"/>
              <a:t> 크게 투과부분</a:t>
            </a:r>
            <a:r>
              <a:rPr lang="en-US" altLang="ko-KR" sz="1400" dirty="0"/>
              <a:t>(vision part)</a:t>
            </a:r>
            <a:r>
              <a:rPr lang="ko-KR" altLang="en-US" sz="1400" dirty="0"/>
              <a:t>인 유리 부위와 </a:t>
            </a:r>
            <a:r>
              <a:rPr lang="ko-KR" altLang="en-US" sz="1400" dirty="0" err="1"/>
              <a:t>비투과부분</a:t>
            </a:r>
            <a:r>
              <a:rPr lang="en-US" altLang="ko-KR" sz="1400" dirty="0"/>
              <a:t>(non-vision part)</a:t>
            </a:r>
            <a:r>
              <a:rPr lang="ko-KR" altLang="en-US" sz="1400" dirty="0"/>
              <a:t>인 </a:t>
            </a:r>
            <a:r>
              <a:rPr lang="ko-KR" altLang="en-US" sz="1400" dirty="0" err="1"/>
              <a:t>스팬드럴</a:t>
            </a:r>
            <a:r>
              <a:rPr lang="ko-KR" altLang="en-US" sz="1400" dirty="0"/>
              <a:t> 부위로 나눌 수 있으며</a:t>
            </a:r>
            <a:r>
              <a:rPr lang="en-US" altLang="ko-KR" sz="1400" dirty="0"/>
              <a:t>, </a:t>
            </a:r>
            <a:r>
              <a:rPr lang="en-US" altLang="ko-KR" sz="1400" b="1" dirty="0"/>
              <a:t>270</a:t>
            </a:r>
            <a:r>
              <a:rPr lang="ko-KR" altLang="en-US" sz="1400" b="1" dirty="0"/>
              <a:t>㎜ </a:t>
            </a:r>
            <a:r>
              <a:rPr lang="ko-KR" altLang="en-US" sz="1400" b="1" dirty="0" err="1"/>
              <a:t>초슬림형</a:t>
            </a:r>
            <a:r>
              <a:rPr lang="ko-KR" altLang="en-US" sz="1400" b="1" dirty="0"/>
              <a:t> 이중외피 </a:t>
            </a:r>
            <a:r>
              <a:rPr lang="ko-KR" altLang="en-US" sz="1400" b="1" dirty="0" err="1"/>
              <a:t>커튼월</a:t>
            </a:r>
            <a:r>
              <a:rPr lang="ko-KR" altLang="en-US" sz="1400" b="1" dirty="0"/>
              <a:t> 시스템의 핵심기술</a:t>
            </a:r>
            <a:r>
              <a:rPr lang="ko-KR" altLang="en-US" sz="1400" dirty="0"/>
              <a:t>은 아래와 같이 기존 </a:t>
            </a:r>
            <a:r>
              <a:rPr lang="ko-KR" altLang="en-US" sz="1400" dirty="0" err="1"/>
              <a:t>커튼월</a:t>
            </a:r>
            <a:r>
              <a:rPr lang="ko-KR" altLang="en-US" sz="1400" dirty="0"/>
              <a:t> 구조 및 이중외피구조와의 차별화 될 수 </a:t>
            </a:r>
            <a:r>
              <a:rPr lang="ko-KR" altLang="en-US" sz="1400" dirty="0" smtClean="0"/>
              <a:t>있다</a:t>
            </a:r>
            <a:endParaRPr lang="en-US" altLang="ko-KR" sz="1400" dirty="0" smtClean="0"/>
          </a:p>
          <a:p>
            <a:endParaRPr lang="ko-KR" altLang="en-US" sz="1050" dirty="0"/>
          </a:p>
          <a:p>
            <a:r>
              <a:rPr lang="ko-KR" altLang="en-US" sz="1200" dirty="0" smtClean="0"/>
              <a:t>① 외측 유리</a:t>
            </a:r>
            <a:r>
              <a:rPr lang="en-US" altLang="ko-KR" sz="1200" dirty="0" smtClean="0"/>
              <a:t>(outside glazing)</a:t>
            </a:r>
            <a:endParaRPr lang="ko-KR" altLang="en-US" sz="1200" dirty="0" smtClean="0"/>
          </a:p>
          <a:p>
            <a:r>
              <a:rPr lang="en-US" altLang="ko-KR" sz="1200" dirty="0" smtClean="0"/>
              <a:t>- 8</a:t>
            </a:r>
            <a:r>
              <a:rPr lang="ko-KR" altLang="en-US" sz="1200" dirty="0" smtClean="0"/>
              <a:t>㎜두께의 강화유리를 사용한 </a:t>
            </a:r>
            <a:r>
              <a:rPr lang="ko-KR" altLang="en-US" sz="1200" dirty="0" err="1" smtClean="0"/>
              <a:t>무테창</a:t>
            </a:r>
            <a:r>
              <a:rPr lang="ko-KR" altLang="en-US" sz="1200" dirty="0" smtClean="0"/>
              <a:t> 또는 </a:t>
            </a:r>
            <a:r>
              <a:rPr lang="en-US" altLang="ko-KR" sz="1200" dirty="0" smtClean="0"/>
              <a:t>24</a:t>
            </a:r>
            <a:r>
              <a:rPr lang="ko-KR" altLang="en-US" sz="1200" dirty="0" smtClean="0"/>
              <a:t>㎜ </a:t>
            </a:r>
            <a:r>
              <a:rPr lang="ko-KR" altLang="en-US" sz="1200" dirty="0" err="1" smtClean="0"/>
              <a:t>로이복층</a:t>
            </a:r>
            <a:r>
              <a:rPr lang="ko-KR" altLang="en-US" sz="1200" dirty="0" smtClean="0"/>
              <a:t> 단열유리로 구성하여 외측창의 두께를 슬림화</a:t>
            </a:r>
          </a:p>
          <a:p>
            <a:r>
              <a:rPr lang="en-US" altLang="ko-KR" sz="1200" dirty="0" smtClean="0"/>
              <a:t>- </a:t>
            </a:r>
            <a:r>
              <a:rPr lang="ko-KR" altLang="en-US" sz="1200" dirty="0" smtClean="0"/>
              <a:t>기본타입으로 </a:t>
            </a:r>
            <a:r>
              <a:rPr lang="ko-KR" altLang="en-US" sz="1200" dirty="0" err="1" smtClean="0"/>
              <a:t>벤트와</a:t>
            </a:r>
            <a:r>
              <a:rPr lang="ko-KR" altLang="en-US" sz="1200" dirty="0" smtClean="0"/>
              <a:t> </a:t>
            </a:r>
            <a:r>
              <a:rPr lang="ko-KR" altLang="en-US" sz="1200" dirty="0" err="1" smtClean="0"/>
              <a:t>프로젝션창을</a:t>
            </a:r>
            <a:r>
              <a:rPr lang="ko-KR" altLang="en-US" sz="1200" dirty="0" smtClean="0"/>
              <a:t> 채택하여 외측 </a:t>
            </a:r>
            <a:r>
              <a:rPr lang="ko-KR" altLang="en-US" sz="1200" dirty="0" err="1" smtClean="0"/>
              <a:t>개구부면적을</a:t>
            </a:r>
            <a:r>
              <a:rPr lang="ko-KR" altLang="en-US" sz="1200" dirty="0" smtClean="0"/>
              <a:t> 충분히 확보하고 </a:t>
            </a:r>
            <a:r>
              <a:rPr lang="ko-KR" altLang="en-US" sz="1200" dirty="0" err="1" smtClean="0"/>
              <a:t>중공층</a:t>
            </a:r>
            <a:r>
              <a:rPr lang="ko-KR" altLang="en-US" sz="1200" dirty="0" smtClean="0"/>
              <a:t> 환기를 통해 여름철에 </a:t>
            </a:r>
            <a:r>
              <a:rPr lang="ko-KR" altLang="en-US" sz="1200" dirty="0" err="1" smtClean="0"/>
              <a:t>중공층을</a:t>
            </a:r>
            <a:r>
              <a:rPr lang="ko-KR" altLang="en-US" sz="1200" dirty="0" smtClean="0"/>
              <a:t> 외기온도 수준으로 유지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1050" u="sng" dirty="0" smtClean="0"/>
          </a:p>
          <a:p>
            <a:r>
              <a:rPr lang="ko-KR" altLang="en-US" sz="1200" dirty="0" smtClean="0"/>
              <a:t>② 내측 유리</a:t>
            </a:r>
            <a:r>
              <a:rPr lang="en-US" altLang="ko-KR" sz="1200" dirty="0" smtClean="0"/>
              <a:t>(inside glazing)</a:t>
            </a:r>
            <a:endParaRPr lang="ko-KR" altLang="en-US" sz="1200" dirty="0" smtClean="0"/>
          </a:p>
          <a:p>
            <a:r>
              <a:rPr lang="en-US" altLang="ko-KR" sz="1200" dirty="0" smtClean="0"/>
              <a:t>- 22</a:t>
            </a:r>
            <a:r>
              <a:rPr lang="ko-KR" altLang="en-US" sz="1200" dirty="0" smtClean="0"/>
              <a:t>㎜ </a:t>
            </a:r>
            <a:r>
              <a:rPr lang="ko-KR" altLang="en-US" sz="1200" dirty="0" err="1" smtClean="0"/>
              <a:t>로이</a:t>
            </a:r>
            <a:r>
              <a:rPr lang="ko-KR" altLang="en-US" sz="1200" dirty="0" smtClean="0"/>
              <a:t> </a:t>
            </a:r>
            <a:r>
              <a:rPr lang="ko-KR" altLang="en-US" sz="1200" dirty="0" err="1" smtClean="0"/>
              <a:t>복층</a:t>
            </a:r>
            <a:r>
              <a:rPr lang="ko-KR" altLang="en-US" sz="1200" dirty="0" smtClean="0"/>
              <a:t> 단열유리</a:t>
            </a:r>
            <a:r>
              <a:rPr lang="en-US" altLang="ko-KR" sz="1200" dirty="0" smtClean="0"/>
              <a:t>(5</a:t>
            </a:r>
            <a:r>
              <a:rPr lang="ko-KR" altLang="en-US" sz="1200" dirty="0" smtClean="0"/>
              <a:t>㎜</a:t>
            </a:r>
            <a:r>
              <a:rPr lang="ko-KR" altLang="en-US" sz="1200" dirty="0" err="1" smtClean="0"/>
              <a:t>로이유리</a:t>
            </a:r>
            <a:r>
              <a:rPr lang="en-US" altLang="ko-KR" sz="1200" dirty="0" smtClean="0"/>
              <a:t>+12</a:t>
            </a:r>
            <a:r>
              <a:rPr lang="ko-KR" altLang="en-US" sz="1200" dirty="0" smtClean="0"/>
              <a:t>㎜</a:t>
            </a:r>
            <a:r>
              <a:rPr lang="ko-KR" altLang="en-US" sz="1200" dirty="0" err="1" smtClean="0"/>
              <a:t>아르곤가스</a:t>
            </a:r>
            <a:r>
              <a:rPr lang="en-US" altLang="ko-KR" sz="1200" dirty="0" smtClean="0"/>
              <a:t>+5</a:t>
            </a:r>
            <a:r>
              <a:rPr lang="ko-KR" altLang="en-US" sz="1200" dirty="0" smtClean="0"/>
              <a:t>㎜유리</a:t>
            </a:r>
            <a:r>
              <a:rPr lang="en-US" altLang="ko-KR" sz="1200" dirty="0" smtClean="0"/>
              <a:t>) </a:t>
            </a:r>
            <a:r>
              <a:rPr lang="ko-KR" altLang="en-US" sz="1200" dirty="0" smtClean="0"/>
              <a:t>구성을 통해 내측 유리창의 단열성능 확보</a:t>
            </a:r>
          </a:p>
          <a:p>
            <a:r>
              <a:rPr lang="en-US" altLang="ko-KR" sz="1200" dirty="0" smtClean="0"/>
              <a:t>- </a:t>
            </a:r>
            <a:r>
              <a:rPr lang="ko-KR" altLang="en-US" sz="1200" dirty="0" smtClean="0"/>
              <a:t>기본타입으로 </a:t>
            </a:r>
            <a:r>
              <a:rPr lang="ko-KR" altLang="en-US" sz="1200" dirty="0" err="1" smtClean="0"/>
              <a:t>중간기</a:t>
            </a:r>
            <a:r>
              <a:rPr lang="ko-KR" altLang="en-US" sz="1200" dirty="0" smtClean="0"/>
              <a:t> 통풍을 충분히 확보할 수 있도록 </a:t>
            </a:r>
            <a:r>
              <a:rPr lang="ko-KR" altLang="en-US" sz="1200" dirty="0" err="1" smtClean="0"/>
              <a:t>미서기방식</a:t>
            </a:r>
            <a:r>
              <a:rPr lang="ko-KR" altLang="en-US" sz="1200" dirty="0" smtClean="0"/>
              <a:t> 창호 채택하고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창틀은 </a:t>
            </a:r>
            <a:r>
              <a:rPr lang="ko-KR" altLang="en-US" sz="1200" dirty="0" err="1" smtClean="0"/>
              <a:t>폴리스티렌</a:t>
            </a:r>
            <a:r>
              <a:rPr lang="en-US" altLang="ko-KR" sz="1200" dirty="0" smtClean="0"/>
              <a:t>(PS) </a:t>
            </a:r>
            <a:r>
              <a:rPr lang="ko-KR" altLang="en-US" sz="1200" dirty="0" err="1" smtClean="0"/>
              <a:t>단열바에</a:t>
            </a:r>
            <a:r>
              <a:rPr lang="ko-KR" altLang="en-US" sz="1200" dirty="0" smtClean="0"/>
              <a:t> 의한 복합소재로 구성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1050" dirty="0" smtClean="0"/>
          </a:p>
          <a:p>
            <a:r>
              <a:rPr lang="ko-KR" altLang="en-US" sz="1200" dirty="0" smtClean="0"/>
              <a:t>③ </a:t>
            </a:r>
            <a:r>
              <a:rPr lang="ko-KR" altLang="en-US" sz="1200" dirty="0" err="1" smtClean="0"/>
              <a:t>중공층</a:t>
            </a:r>
            <a:endParaRPr lang="ko-KR" altLang="en-US" sz="1200" dirty="0" smtClean="0"/>
          </a:p>
          <a:p>
            <a:r>
              <a:rPr lang="en-US" altLang="ko-KR" sz="1200" dirty="0" smtClean="0"/>
              <a:t>- </a:t>
            </a:r>
            <a:r>
              <a:rPr lang="ko-KR" altLang="en-US" sz="1200" dirty="0" err="1" smtClean="0"/>
              <a:t>중공층의</a:t>
            </a:r>
            <a:r>
              <a:rPr lang="ko-KR" altLang="en-US" sz="1200" dirty="0" smtClean="0"/>
              <a:t> 폭을 </a:t>
            </a:r>
            <a:r>
              <a:rPr lang="en-US" altLang="ko-KR" sz="1200" dirty="0" smtClean="0"/>
              <a:t>150</a:t>
            </a:r>
            <a:r>
              <a:rPr lang="ko-KR" altLang="en-US" sz="1200" dirty="0" smtClean="0"/>
              <a:t>㎜ 확보하여 여름철 충분한 자연대류 기능을 통해 </a:t>
            </a:r>
            <a:r>
              <a:rPr lang="ko-KR" altLang="en-US" sz="1200" dirty="0" err="1" smtClean="0"/>
              <a:t>중공층내</a:t>
            </a:r>
            <a:r>
              <a:rPr lang="ko-KR" altLang="en-US" sz="1200" dirty="0" smtClean="0"/>
              <a:t> 과열현상 차단</a:t>
            </a:r>
          </a:p>
          <a:p>
            <a:r>
              <a:rPr lang="en-US" altLang="ko-KR" sz="1200" dirty="0" smtClean="0"/>
              <a:t>- </a:t>
            </a:r>
            <a:r>
              <a:rPr lang="ko-KR" altLang="en-US" sz="1200" dirty="0" smtClean="0"/>
              <a:t>겨울철 </a:t>
            </a:r>
            <a:r>
              <a:rPr lang="ko-KR" altLang="en-US" sz="1200" dirty="0" err="1" smtClean="0"/>
              <a:t>개구부를</a:t>
            </a:r>
            <a:r>
              <a:rPr lang="ko-KR" altLang="en-US" sz="1200" dirty="0" smtClean="0"/>
              <a:t> 닫아 밀폐구조를 확보하고 야간에는 </a:t>
            </a:r>
            <a:r>
              <a:rPr lang="ko-KR" altLang="en-US" sz="1200" dirty="0" err="1" smtClean="0"/>
              <a:t>중공층을</a:t>
            </a:r>
            <a:r>
              <a:rPr lang="ko-KR" altLang="en-US" sz="1200" dirty="0" smtClean="0"/>
              <a:t> 차양으로 분리하여 </a:t>
            </a:r>
            <a:r>
              <a:rPr lang="ko-KR" altLang="en-US" sz="1200" dirty="0" err="1" smtClean="0"/>
              <a:t>공기막</a:t>
            </a:r>
            <a:r>
              <a:rPr lang="en-US" altLang="ko-KR" sz="1200" dirty="0" smtClean="0"/>
              <a:t>(air barrier) </a:t>
            </a:r>
            <a:r>
              <a:rPr lang="ko-KR" altLang="en-US" sz="1200" dirty="0" smtClean="0"/>
              <a:t>형성에 의해 단열성능 증대</a:t>
            </a:r>
          </a:p>
          <a:p>
            <a:r>
              <a:rPr lang="en-US" altLang="ko-KR" sz="1200" dirty="0" smtClean="0"/>
              <a:t>- </a:t>
            </a:r>
            <a:r>
              <a:rPr lang="ko-KR" altLang="en-US" sz="1200" dirty="0" smtClean="0"/>
              <a:t>봄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가을 등 </a:t>
            </a:r>
            <a:r>
              <a:rPr lang="ko-KR" altLang="en-US" sz="1200" dirty="0" err="1" smtClean="0"/>
              <a:t>중간기에</a:t>
            </a:r>
            <a:r>
              <a:rPr lang="ko-KR" altLang="en-US" sz="1200" dirty="0" smtClean="0"/>
              <a:t> 통풍이 가능하도록 </a:t>
            </a:r>
            <a:r>
              <a:rPr lang="ko-KR" altLang="en-US" sz="1200" dirty="0" err="1" smtClean="0"/>
              <a:t>중공층</a:t>
            </a:r>
            <a:r>
              <a:rPr lang="ko-KR" altLang="en-US" sz="1200" dirty="0" smtClean="0"/>
              <a:t> 구성</a:t>
            </a:r>
            <a:endParaRPr lang="ko-KR" altLang="en-US" sz="1200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0" y="0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104" name="_x235852104" descr="EMB00001308078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9"/>
          <a:stretch/>
        </p:blipFill>
        <p:spPr bwMode="auto">
          <a:xfrm>
            <a:off x="2475874" y="4799916"/>
            <a:ext cx="4995863" cy="194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2086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1872531" y="332656"/>
            <a:ext cx="646202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0"/>
            <a:r>
              <a:rPr lang="ko-KR" altLang="en-US" b="1" dirty="0" smtClean="0"/>
              <a:t>■</a:t>
            </a:r>
            <a:r>
              <a:rPr lang="en-US" altLang="ko-KR" sz="2600" b="1" dirty="0" smtClean="0"/>
              <a:t>270MM </a:t>
            </a:r>
            <a:r>
              <a:rPr lang="ko-KR" altLang="en-US" sz="2600" b="1" dirty="0" err="1" smtClean="0"/>
              <a:t>커튼월</a:t>
            </a:r>
            <a:r>
              <a:rPr lang="ko-KR" altLang="en-US" b="1" dirty="0" smtClean="0"/>
              <a:t> </a:t>
            </a:r>
            <a:r>
              <a:rPr lang="ko-KR" altLang="en-US" sz="2600" b="1" dirty="0" smtClean="0"/>
              <a:t>이중외피 시스템의 차별성</a:t>
            </a:r>
            <a:endParaRPr lang="ko-KR" altLang="en-US" sz="2600" b="1" dirty="0"/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  <p:sp>
        <p:nvSpPr>
          <p:cNvPr id="18" name="직사각형 17"/>
          <p:cNvSpPr/>
          <p:nvPr/>
        </p:nvSpPr>
        <p:spPr>
          <a:xfrm>
            <a:off x="849505" y="1284436"/>
            <a:ext cx="8373680" cy="23391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ko-KR" altLang="en-US" sz="1200" dirty="0"/>
              <a:t>④ 기능성 블라인드 </a:t>
            </a:r>
            <a:endParaRPr lang="en-US" altLang="ko-KR" sz="1200" dirty="0" smtClean="0"/>
          </a:p>
          <a:p>
            <a:endParaRPr lang="en-US" altLang="ko-KR" sz="1200" dirty="0" smtClean="0"/>
          </a:p>
          <a:p>
            <a:r>
              <a:rPr lang="en-US" altLang="ko-KR" sz="1200" dirty="0" smtClean="0"/>
              <a:t>- </a:t>
            </a:r>
            <a:r>
              <a:rPr lang="ko-KR" altLang="en-US" sz="1200" dirty="0"/>
              <a:t>겨울철 야간에는 </a:t>
            </a:r>
            <a:r>
              <a:rPr lang="ko-KR" altLang="en-US" sz="1200" dirty="0" smtClean="0"/>
              <a:t>블라인드를 </a:t>
            </a:r>
            <a:r>
              <a:rPr lang="ko-KR" altLang="en-US" sz="1200" dirty="0"/>
              <a:t>수직방향으로 세워 차폐함으로써 </a:t>
            </a:r>
            <a:r>
              <a:rPr lang="ko-KR" altLang="en-US" sz="1200" dirty="0" err="1"/>
              <a:t>중공층내에</a:t>
            </a:r>
            <a:r>
              <a:rPr lang="ko-KR" altLang="en-US" sz="1200" dirty="0"/>
              <a:t> </a:t>
            </a:r>
            <a:r>
              <a:rPr lang="ko-KR" altLang="en-US" sz="1200" dirty="0" err="1"/>
              <a:t>공기막</a:t>
            </a:r>
            <a:r>
              <a:rPr lang="en-US" altLang="ko-KR" sz="1200" dirty="0"/>
              <a:t>(air barrier)</a:t>
            </a:r>
            <a:r>
              <a:rPr lang="ko-KR" altLang="en-US" sz="1200" dirty="0"/>
              <a:t>을 형성케 하여 단열성능 </a:t>
            </a:r>
            <a:r>
              <a:rPr lang="ko-KR" altLang="en-US" sz="1200" dirty="0" smtClean="0"/>
              <a:t>증진</a:t>
            </a:r>
            <a:endParaRPr lang="ko-KR" altLang="en-US" sz="1200" dirty="0"/>
          </a:p>
          <a:p>
            <a:r>
              <a:rPr lang="en-US" altLang="ko-KR" sz="1200" dirty="0" smtClean="0"/>
              <a:t>- </a:t>
            </a:r>
            <a:r>
              <a:rPr lang="ko-KR" altLang="en-US" sz="1200" dirty="0" err="1"/>
              <a:t>중간기에는</a:t>
            </a:r>
            <a:r>
              <a:rPr lang="ko-KR" altLang="en-US" sz="1200" dirty="0"/>
              <a:t> 내 외부 창호를 동시 </a:t>
            </a:r>
            <a:r>
              <a:rPr lang="ko-KR" altLang="en-US" sz="1200" dirty="0" smtClean="0"/>
              <a:t>개방하여 블라인드를 </a:t>
            </a:r>
            <a:r>
              <a:rPr lang="ko-KR" altLang="en-US" sz="1200" dirty="0"/>
              <a:t>수평방향으로 통풍이 원활이 이루어지도록 하고 </a:t>
            </a:r>
            <a:r>
              <a:rPr lang="ko-KR" altLang="en-US" sz="1200" dirty="0" err="1"/>
              <a:t>슬릿의</a:t>
            </a:r>
            <a:r>
              <a:rPr lang="ko-KR" altLang="en-US" sz="1200" dirty="0"/>
              <a:t> </a:t>
            </a:r>
            <a:r>
              <a:rPr lang="ko-KR" altLang="en-US" sz="1200" dirty="0" err="1"/>
              <a:t>반사면을</a:t>
            </a:r>
            <a:r>
              <a:rPr lang="ko-KR" altLang="en-US" sz="1200" dirty="0"/>
              <a:t> 활용하여 자연채광이 가능하도록 </a:t>
            </a:r>
            <a:r>
              <a:rPr lang="ko-KR" altLang="en-US" sz="1200" dirty="0" smtClean="0"/>
              <a:t>유도</a:t>
            </a:r>
            <a:endParaRPr lang="en-US" altLang="ko-KR" sz="1200" dirty="0" smtClean="0"/>
          </a:p>
          <a:p>
            <a:r>
              <a:rPr lang="en-US" altLang="ko-KR" sz="1200" dirty="0" smtClean="0"/>
              <a:t>- </a:t>
            </a:r>
            <a:r>
              <a:rPr lang="ko-KR" altLang="en-US" sz="1200" dirty="0"/>
              <a:t>블라인드 </a:t>
            </a:r>
            <a:r>
              <a:rPr lang="en-US" altLang="ko-KR" sz="1200" dirty="0"/>
              <a:t>25~35</a:t>
            </a:r>
            <a:r>
              <a:rPr lang="ko-KR" altLang="en-US" sz="1200" dirty="0"/>
              <a:t>㎜ 폭 </a:t>
            </a:r>
            <a:r>
              <a:rPr lang="en-US" altLang="ko-KR" sz="1200" dirty="0"/>
              <a:t>× 0.8~1.0</a:t>
            </a:r>
            <a:r>
              <a:rPr lang="ko-KR" altLang="en-US" sz="1200" dirty="0"/>
              <a:t>㎜ 두께의 </a:t>
            </a:r>
            <a:r>
              <a:rPr lang="ko-KR" altLang="en-US" sz="1200" dirty="0" err="1"/>
              <a:t>슬릿으로</a:t>
            </a:r>
            <a:r>
              <a:rPr lang="ko-KR" altLang="en-US" sz="1200" dirty="0"/>
              <a:t> 구조적 안정성 </a:t>
            </a:r>
            <a:r>
              <a:rPr lang="ko-KR" altLang="en-US" sz="1200" dirty="0" smtClean="0"/>
              <a:t>확보</a:t>
            </a:r>
            <a:endParaRPr lang="en-US" altLang="ko-KR" sz="1200" dirty="0" smtClean="0"/>
          </a:p>
          <a:p>
            <a:r>
              <a:rPr lang="en-US" altLang="ko-KR" sz="1200" dirty="0" smtClean="0"/>
              <a:t>- </a:t>
            </a:r>
            <a:r>
              <a:rPr lang="ko-KR" altLang="en-US" sz="1200" dirty="0" err="1"/>
              <a:t>슬릿</a:t>
            </a:r>
            <a:r>
              <a:rPr lang="ko-KR" altLang="en-US" sz="1200" dirty="0"/>
              <a:t> 측면 및 </a:t>
            </a:r>
            <a:r>
              <a:rPr lang="ko-KR" altLang="en-US" sz="1200" dirty="0" err="1"/>
              <a:t>하부면이</a:t>
            </a:r>
            <a:r>
              <a:rPr lang="ko-KR" altLang="en-US" sz="1200" dirty="0"/>
              <a:t> 프레임부위로 </a:t>
            </a:r>
            <a:r>
              <a:rPr lang="ko-KR" altLang="en-US" sz="1200" dirty="0" err="1"/>
              <a:t>단부가</a:t>
            </a:r>
            <a:r>
              <a:rPr lang="ko-KR" altLang="en-US" sz="1200" dirty="0"/>
              <a:t> 삽입되는 구조로 창문 개방 시 </a:t>
            </a:r>
            <a:r>
              <a:rPr lang="ko-KR" altLang="en-US" sz="1200" dirty="0" smtClean="0"/>
              <a:t>바람</a:t>
            </a:r>
            <a:r>
              <a:rPr lang="ko-KR" altLang="en-US" sz="1200" dirty="0"/>
              <a:t>이 불어도 휘날리는 현상을 막고 통풍은 원활이 이루어지도록 </a:t>
            </a:r>
            <a:r>
              <a:rPr lang="ko-KR" altLang="en-US" sz="1200" dirty="0" smtClean="0"/>
              <a:t>구성</a:t>
            </a:r>
            <a:endParaRPr lang="en-US" altLang="ko-KR" sz="1200" dirty="0" smtClean="0"/>
          </a:p>
          <a:p>
            <a:r>
              <a:rPr lang="en-US" altLang="ko-KR" sz="1200" dirty="0" smtClean="0"/>
              <a:t>- </a:t>
            </a:r>
            <a:r>
              <a:rPr lang="ko-KR" altLang="en-US" sz="1200" dirty="0"/>
              <a:t>일사가 유입되는 남</a:t>
            </a:r>
            <a:r>
              <a:rPr lang="en-US" altLang="ko-KR" sz="1200" dirty="0"/>
              <a:t>, </a:t>
            </a:r>
            <a:r>
              <a:rPr lang="ko-KR" altLang="en-US" sz="1200" dirty="0"/>
              <a:t>동</a:t>
            </a:r>
            <a:r>
              <a:rPr lang="en-US" altLang="ko-KR" sz="1200" dirty="0"/>
              <a:t>, </a:t>
            </a:r>
            <a:r>
              <a:rPr lang="ko-KR" altLang="en-US" sz="1200" dirty="0"/>
              <a:t>서 측에는 </a:t>
            </a:r>
            <a:r>
              <a:rPr lang="ko-KR" altLang="en-US" sz="1200" dirty="0" err="1"/>
              <a:t>베니션</a:t>
            </a:r>
            <a:r>
              <a:rPr lang="ko-KR" altLang="en-US" sz="1200" dirty="0"/>
              <a:t> 블라인드를 설치하고</a:t>
            </a:r>
            <a:r>
              <a:rPr lang="en-US" altLang="ko-KR" sz="1200" dirty="0"/>
              <a:t>, </a:t>
            </a:r>
            <a:r>
              <a:rPr lang="ko-KR" altLang="en-US" sz="1200" dirty="0"/>
              <a:t>북측에는 블라인드를 설치하지 않거나 선택적으로 </a:t>
            </a:r>
            <a:r>
              <a:rPr lang="ko-KR" altLang="en-US" sz="1200" dirty="0" err="1"/>
              <a:t>하니컴</a:t>
            </a:r>
            <a:r>
              <a:rPr lang="ko-KR" altLang="en-US" sz="1200" dirty="0"/>
              <a:t> 블라인드 설치 가능</a:t>
            </a:r>
          </a:p>
          <a:p>
            <a:endParaRPr lang="en-US" altLang="ko-KR" sz="1400" b="1" dirty="0" smtClean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0" y="0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5" name="_x235852344" descr="EMB0000130807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06" y="4221088"/>
            <a:ext cx="3994818" cy="154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409683" y="5894330"/>
            <a:ext cx="276710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b="1" dirty="0"/>
              <a:t>블라인드 위치에 따른 태양열 취득계수 </a:t>
            </a:r>
            <a:r>
              <a:rPr lang="ko-KR" altLang="en-US" sz="1000" b="1" dirty="0" smtClean="0"/>
              <a:t>비교</a:t>
            </a:r>
            <a:endParaRPr lang="ko-KR" altLang="en-US" sz="1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730163" y="5877272"/>
            <a:ext cx="27093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ko-KR" altLang="en-US" sz="1000" b="1" dirty="0"/>
              <a:t>블라인드에 의한 실내 </a:t>
            </a:r>
            <a:r>
              <a:rPr lang="ko-KR" altLang="en-US" sz="1000" b="1" dirty="0" err="1"/>
              <a:t>창부근</a:t>
            </a:r>
            <a:r>
              <a:rPr lang="ko-KR" altLang="en-US" sz="1000" b="1" dirty="0"/>
              <a:t> 표면온도 분포</a:t>
            </a:r>
          </a:p>
        </p:txBody>
      </p:sp>
      <p:grpSp>
        <p:nvGrpSpPr>
          <p:cNvPr id="13" name="그룹 12"/>
          <p:cNvGrpSpPr/>
          <p:nvPr/>
        </p:nvGrpSpPr>
        <p:grpSpPr>
          <a:xfrm>
            <a:off x="4968875" y="4222773"/>
            <a:ext cx="4248472" cy="1654499"/>
            <a:chOff x="4968875" y="4527863"/>
            <a:chExt cx="4248472" cy="1536760"/>
          </a:xfrm>
        </p:grpSpPr>
        <p:pic>
          <p:nvPicPr>
            <p:cNvPr id="5127" name="_x225820840" descr="EMB000013080797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191"/>
            <a:stretch/>
          </p:blipFill>
          <p:spPr bwMode="auto">
            <a:xfrm>
              <a:off x="4968875" y="4527863"/>
              <a:ext cx="1997982" cy="1529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_x225820840" descr="EMB000013080797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52" r="2352"/>
            <a:stretch/>
          </p:blipFill>
          <p:spPr bwMode="auto">
            <a:xfrm>
              <a:off x="6949202" y="4534909"/>
              <a:ext cx="2268145" cy="1529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088255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1872531" y="332656"/>
            <a:ext cx="646202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0"/>
            <a:r>
              <a:rPr lang="ko-KR" altLang="en-US" b="1" dirty="0" smtClean="0"/>
              <a:t>■</a:t>
            </a:r>
            <a:r>
              <a:rPr lang="en-US" altLang="ko-KR" sz="2600" b="1" dirty="0" smtClean="0"/>
              <a:t>270MM </a:t>
            </a:r>
            <a:r>
              <a:rPr lang="ko-KR" altLang="en-US" sz="2600" b="1" dirty="0" err="1" smtClean="0"/>
              <a:t>커튼월</a:t>
            </a:r>
            <a:r>
              <a:rPr lang="ko-KR" altLang="en-US" b="1" dirty="0" smtClean="0"/>
              <a:t> </a:t>
            </a:r>
            <a:r>
              <a:rPr lang="ko-KR" altLang="en-US" sz="2600" b="1" dirty="0" smtClean="0"/>
              <a:t>이중외피 시스템의 차별성</a:t>
            </a:r>
            <a:endParaRPr lang="ko-KR" altLang="en-US" sz="2600" b="1" dirty="0"/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  <p:sp>
        <p:nvSpPr>
          <p:cNvPr id="18" name="직사각형 17"/>
          <p:cNvSpPr/>
          <p:nvPr/>
        </p:nvSpPr>
        <p:spPr>
          <a:xfrm>
            <a:off x="849505" y="1091927"/>
            <a:ext cx="8373680" cy="13696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ko-KR" altLang="en-US" sz="1200" dirty="0"/>
              <a:t>⑤ </a:t>
            </a:r>
            <a:r>
              <a:rPr lang="ko-KR" altLang="en-US" sz="1200" dirty="0" err="1"/>
              <a:t>미서기창의</a:t>
            </a:r>
            <a:r>
              <a:rPr lang="ko-KR" altLang="en-US" sz="1200" dirty="0"/>
              <a:t> </a:t>
            </a:r>
            <a:r>
              <a:rPr lang="ko-KR" altLang="en-US" sz="1200" dirty="0" err="1"/>
              <a:t>고기밀장치</a:t>
            </a:r>
            <a:r>
              <a:rPr lang="ko-KR" altLang="en-US" sz="1200" dirty="0"/>
              <a:t> </a:t>
            </a:r>
            <a:r>
              <a:rPr lang="en-US" altLang="ko-KR" sz="1200" dirty="0"/>
              <a:t>[</a:t>
            </a:r>
            <a:r>
              <a:rPr lang="ko-KR" altLang="en-US" sz="1200" dirty="0"/>
              <a:t>국내특허등록</a:t>
            </a:r>
            <a:r>
              <a:rPr lang="en-US" altLang="ko-KR" sz="1200" dirty="0"/>
              <a:t>, </a:t>
            </a:r>
            <a:r>
              <a:rPr lang="ko-KR" altLang="en-US" sz="1200" dirty="0"/>
              <a:t>국제특허등록</a:t>
            </a:r>
            <a:r>
              <a:rPr lang="en-US" altLang="ko-KR" sz="1200" dirty="0"/>
              <a:t>]</a:t>
            </a:r>
          </a:p>
          <a:p>
            <a:endParaRPr lang="ko-KR" altLang="en-US" sz="1200" dirty="0"/>
          </a:p>
          <a:p>
            <a:r>
              <a:rPr lang="en-US" altLang="ko-KR" sz="1200" dirty="0"/>
              <a:t>- </a:t>
            </a:r>
            <a:r>
              <a:rPr lang="ko-KR" altLang="en-US" sz="1200" dirty="0" err="1"/>
              <a:t>미서기창은</a:t>
            </a:r>
            <a:r>
              <a:rPr lang="ko-KR" altLang="en-US" sz="1200" dirty="0"/>
              <a:t> 다른 창과 달리 개폐에 따른 별도의 공간이 </a:t>
            </a:r>
            <a:r>
              <a:rPr lang="ko-KR" altLang="en-US" sz="1200" dirty="0" err="1"/>
              <a:t>필요없는</a:t>
            </a:r>
            <a:r>
              <a:rPr lang="ko-KR" altLang="en-US" sz="1200" dirty="0"/>
              <a:t> 장점을 갖고 있으나 </a:t>
            </a:r>
            <a:r>
              <a:rPr lang="ko-KR" altLang="en-US" sz="1200" dirty="0" err="1"/>
              <a:t>창짝을</a:t>
            </a:r>
            <a:r>
              <a:rPr lang="ko-KR" altLang="en-US" sz="1200" dirty="0"/>
              <a:t> </a:t>
            </a:r>
            <a:r>
              <a:rPr lang="ko-KR" altLang="en-US" sz="1200" dirty="0" err="1"/>
              <a:t>착탈을</a:t>
            </a:r>
            <a:r>
              <a:rPr lang="ko-KR" altLang="en-US" sz="1200" dirty="0"/>
              <a:t> 위해 창틀 상부에 일정한 공간을 두고 있어 이 공간을 통해 누기가 발생하는 단점을 갖고 있음</a:t>
            </a:r>
          </a:p>
          <a:p>
            <a:r>
              <a:rPr lang="en-US" altLang="ko-KR" sz="1200" dirty="0"/>
              <a:t>- </a:t>
            </a:r>
            <a:r>
              <a:rPr lang="ko-KR" altLang="en-US" sz="1200" dirty="0"/>
              <a:t>본 연구에서는 </a:t>
            </a:r>
            <a:r>
              <a:rPr lang="ko-KR" altLang="en-US" sz="1200" dirty="0" err="1"/>
              <a:t>미서기창의</a:t>
            </a:r>
            <a:r>
              <a:rPr lang="ko-KR" altLang="en-US" sz="1200" dirty="0"/>
              <a:t> 상부 </a:t>
            </a:r>
            <a:r>
              <a:rPr lang="ko-KR" altLang="en-US" sz="1200" dirty="0" err="1"/>
              <a:t>스프링형의</a:t>
            </a:r>
            <a:r>
              <a:rPr lang="ko-KR" altLang="en-US" sz="1200" dirty="0"/>
              <a:t> </a:t>
            </a:r>
            <a:r>
              <a:rPr lang="ko-KR" altLang="en-US" sz="1200" dirty="0" err="1"/>
              <a:t>고기밀장치</a:t>
            </a:r>
            <a:r>
              <a:rPr lang="en-US" altLang="ko-KR" sz="1200" dirty="0"/>
              <a:t>(air shield)</a:t>
            </a:r>
            <a:r>
              <a:rPr lang="ko-KR" altLang="en-US" sz="1200" dirty="0"/>
              <a:t>를 고안하여 </a:t>
            </a:r>
            <a:r>
              <a:rPr lang="ko-KR" altLang="en-US" sz="1200" dirty="0" err="1"/>
              <a:t>미서기창의</a:t>
            </a:r>
            <a:r>
              <a:rPr lang="ko-KR" altLang="en-US" sz="1200" dirty="0"/>
              <a:t> 단점인 </a:t>
            </a:r>
            <a:r>
              <a:rPr lang="ko-KR" altLang="en-US" sz="1200" dirty="0" err="1"/>
              <a:t>누기부분을</a:t>
            </a:r>
            <a:r>
              <a:rPr lang="ko-KR" altLang="en-US" sz="1200" dirty="0"/>
              <a:t> 극복함으로써 </a:t>
            </a:r>
            <a:r>
              <a:rPr lang="ko-KR" altLang="en-US" sz="1200" dirty="0" err="1"/>
              <a:t>고기밀성</a:t>
            </a:r>
            <a:r>
              <a:rPr lang="ko-KR" altLang="en-US" sz="1200" dirty="0"/>
              <a:t> 확보가 가능함</a:t>
            </a:r>
          </a:p>
          <a:p>
            <a:endParaRPr lang="ko-KR" altLang="en-US" sz="1100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0" y="0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4126209" y="3968482"/>
            <a:ext cx="18293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ko-KR" altLang="en-US" sz="1000" b="1" dirty="0" smtClean="0"/>
              <a:t>내측 </a:t>
            </a:r>
            <a:r>
              <a:rPr lang="ko-KR" altLang="en-US" sz="1000" b="1" dirty="0" err="1" smtClean="0"/>
              <a:t>미서기창</a:t>
            </a:r>
            <a:r>
              <a:rPr lang="ko-KR" altLang="en-US" sz="1000" b="1" dirty="0" smtClean="0"/>
              <a:t> 유리공사 공정</a:t>
            </a:r>
            <a:endParaRPr lang="ko-KR" altLang="en-US" sz="1000" b="1" dirty="0"/>
          </a:p>
        </p:txBody>
      </p:sp>
      <p:grpSp>
        <p:nvGrpSpPr>
          <p:cNvPr id="19" name="그룹 18"/>
          <p:cNvGrpSpPr/>
          <p:nvPr/>
        </p:nvGrpSpPr>
        <p:grpSpPr>
          <a:xfrm>
            <a:off x="2081140" y="2420888"/>
            <a:ext cx="6056087" cy="1535735"/>
            <a:chOff x="2124075" y="4228050"/>
            <a:chExt cx="6373192" cy="1616148"/>
          </a:xfrm>
        </p:grpSpPr>
        <p:pic>
          <p:nvPicPr>
            <p:cNvPr id="22" name="_x23585258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99" b="6204"/>
            <a:stretch/>
          </p:blipFill>
          <p:spPr bwMode="auto">
            <a:xfrm>
              <a:off x="5772955" y="4228050"/>
              <a:ext cx="2724312" cy="1616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_x23585258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99" b="6204"/>
            <a:stretch/>
          </p:blipFill>
          <p:spPr bwMode="auto">
            <a:xfrm>
              <a:off x="2124075" y="4228050"/>
              <a:ext cx="2724312" cy="1616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_x237911384" descr="EMB00001308081c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9516" y="4902052"/>
              <a:ext cx="539399" cy="399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아래쪽 화살표 24"/>
            <p:cNvSpPr/>
            <p:nvPr/>
          </p:nvSpPr>
          <p:spPr>
            <a:xfrm flipV="1">
              <a:off x="3581983" y="4437112"/>
              <a:ext cx="216024" cy="221360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6" name="직사각형 25"/>
          <p:cNvSpPr/>
          <p:nvPr/>
        </p:nvSpPr>
        <p:spPr>
          <a:xfrm>
            <a:off x="843667" y="4221088"/>
            <a:ext cx="8373680" cy="2477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ko-KR" altLang="en-US" sz="1200" dirty="0"/>
              <a:t>⑥ 프레임</a:t>
            </a:r>
            <a:r>
              <a:rPr lang="en-US" altLang="ko-KR" sz="1200" dirty="0"/>
              <a:t>(</a:t>
            </a:r>
            <a:r>
              <a:rPr lang="ko-KR" altLang="en-US" sz="1200" dirty="0" err="1"/>
              <a:t>트렌섬</a:t>
            </a:r>
            <a:r>
              <a:rPr lang="ko-KR" altLang="en-US" sz="1200" dirty="0"/>
              <a:t> 및 </a:t>
            </a:r>
            <a:r>
              <a:rPr lang="ko-KR" altLang="en-US" sz="1200" dirty="0" err="1"/>
              <a:t>멀리언</a:t>
            </a:r>
            <a:r>
              <a:rPr lang="en-US" altLang="ko-KR" sz="1200" dirty="0"/>
              <a:t>) </a:t>
            </a:r>
            <a:r>
              <a:rPr lang="ko-KR" altLang="en-US" sz="1200" dirty="0"/>
              <a:t>조립방식의 단순화 </a:t>
            </a:r>
            <a:r>
              <a:rPr lang="en-US" altLang="ko-KR" sz="1200" dirty="0"/>
              <a:t>[</a:t>
            </a:r>
            <a:r>
              <a:rPr lang="ko-KR" altLang="en-US" sz="1200" dirty="0"/>
              <a:t>국내특허 출원 및 국제특허 출원예정</a:t>
            </a:r>
            <a:r>
              <a:rPr lang="en-US" altLang="ko-KR" sz="1200" dirty="0" smtClean="0"/>
              <a:t>]</a:t>
            </a:r>
          </a:p>
          <a:p>
            <a:endParaRPr lang="ko-KR" altLang="en-US" sz="1200" dirty="0"/>
          </a:p>
          <a:p>
            <a:r>
              <a:rPr lang="en-US" altLang="ko-KR" sz="1200" dirty="0"/>
              <a:t>-</a:t>
            </a:r>
            <a:r>
              <a:rPr lang="ko-KR" altLang="en-US" sz="1200" dirty="0" err="1"/>
              <a:t>커튼월</a:t>
            </a:r>
            <a:r>
              <a:rPr lang="ko-KR" altLang="en-US" sz="1200" dirty="0"/>
              <a:t> 건물의 </a:t>
            </a:r>
            <a:r>
              <a:rPr lang="ko-KR" altLang="en-US" sz="1200" dirty="0" err="1"/>
              <a:t>수평바를</a:t>
            </a:r>
            <a:r>
              <a:rPr lang="ko-KR" altLang="en-US" sz="1200" dirty="0"/>
              <a:t> 위한 기존 타입의 </a:t>
            </a:r>
            <a:r>
              <a:rPr lang="ko-KR" altLang="en-US" sz="1200" dirty="0" err="1"/>
              <a:t>캡바</a:t>
            </a:r>
            <a:r>
              <a:rPr lang="en-US" altLang="ko-KR" sz="1200" dirty="0"/>
              <a:t>(cap bar)</a:t>
            </a:r>
            <a:r>
              <a:rPr lang="ko-KR" altLang="en-US" sz="1200" dirty="0"/>
              <a:t>는 </a:t>
            </a:r>
            <a:r>
              <a:rPr lang="ko-KR" altLang="en-US" sz="1200" dirty="0" err="1"/>
              <a:t>브라켓</a:t>
            </a:r>
            <a:r>
              <a:rPr lang="ko-KR" altLang="en-US" sz="1200" dirty="0"/>
              <a:t> </a:t>
            </a:r>
            <a:r>
              <a:rPr lang="ko-KR" altLang="en-US" sz="1200" dirty="0" err="1"/>
              <a:t>피스</a:t>
            </a:r>
            <a:r>
              <a:rPr lang="ko-KR" altLang="en-US" sz="1200" dirty="0"/>
              <a:t> 고정</a:t>
            </a:r>
            <a:r>
              <a:rPr lang="en-US" altLang="ko-KR" sz="1200" dirty="0"/>
              <a:t>, </a:t>
            </a:r>
            <a:r>
              <a:rPr lang="ko-KR" altLang="en-US" sz="1200" dirty="0"/>
              <a:t>드릴 구멍 뚫기</a:t>
            </a:r>
            <a:r>
              <a:rPr lang="en-US" altLang="ko-KR" sz="1200" dirty="0"/>
              <a:t>, </a:t>
            </a:r>
            <a:r>
              <a:rPr lang="ko-KR" altLang="en-US" sz="1200" dirty="0" err="1"/>
              <a:t>유리캡</a:t>
            </a:r>
            <a:r>
              <a:rPr lang="ko-KR" altLang="en-US" sz="1200" dirty="0"/>
              <a:t> 고정</a:t>
            </a:r>
            <a:r>
              <a:rPr lang="en-US" altLang="ko-KR" sz="1200" dirty="0"/>
              <a:t>, </a:t>
            </a:r>
            <a:r>
              <a:rPr lang="ko-KR" altLang="en-US" sz="1200" dirty="0" err="1"/>
              <a:t>마감캡</a:t>
            </a:r>
            <a:r>
              <a:rPr lang="ko-KR" altLang="en-US" sz="1200" dirty="0"/>
              <a:t> 씌우기의 </a:t>
            </a:r>
            <a:r>
              <a:rPr lang="en-US" altLang="ko-KR" sz="1200" dirty="0"/>
              <a:t>4</a:t>
            </a:r>
            <a:r>
              <a:rPr lang="ko-KR" altLang="en-US" sz="1200" dirty="0"/>
              <a:t>단계 제작공정으로 외부 </a:t>
            </a:r>
            <a:r>
              <a:rPr lang="ko-KR" altLang="en-US" sz="1200" dirty="0" err="1"/>
              <a:t>이중캡으로</a:t>
            </a:r>
            <a:r>
              <a:rPr lang="ko-KR" altLang="en-US" sz="1200" dirty="0"/>
              <a:t> 인한 무게가 증가함</a:t>
            </a:r>
          </a:p>
          <a:p>
            <a:r>
              <a:rPr lang="en-US" altLang="ko-KR" sz="1200" dirty="0"/>
              <a:t>- </a:t>
            </a:r>
            <a:r>
              <a:rPr lang="ko-KR" altLang="en-US" sz="1200" dirty="0"/>
              <a:t>또한 </a:t>
            </a:r>
            <a:r>
              <a:rPr lang="ko-KR" altLang="en-US" sz="1200" dirty="0" err="1"/>
              <a:t>커튼월</a:t>
            </a:r>
            <a:r>
              <a:rPr lang="ko-KR" altLang="en-US" sz="1200" dirty="0"/>
              <a:t> 건물 현장에서 </a:t>
            </a:r>
            <a:r>
              <a:rPr lang="ko-KR" altLang="en-US" sz="1200" dirty="0" err="1"/>
              <a:t>수평바에</a:t>
            </a:r>
            <a:r>
              <a:rPr lang="ko-KR" altLang="en-US" sz="1200" dirty="0"/>
              <a:t> 의한 유리설치공정은 마감 캡 분리</a:t>
            </a:r>
            <a:r>
              <a:rPr lang="en-US" altLang="ko-KR" sz="1200" dirty="0"/>
              <a:t>, </a:t>
            </a:r>
            <a:r>
              <a:rPr lang="ko-KR" altLang="en-US" sz="1200" dirty="0"/>
              <a:t>유리 캡 분리</a:t>
            </a:r>
            <a:r>
              <a:rPr lang="en-US" altLang="ko-KR" sz="1200" dirty="0"/>
              <a:t>, </a:t>
            </a:r>
            <a:r>
              <a:rPr lang="ko-KR" altLang="en-US" sz="1200" dirty="0"/>
              <a:t>유리 끼우기</a:t>
            </a:r>
            <a:r>
              <a:rPr lang="en-US" altLang="ko-KR" sz="1200" dirty="0"/>
              <a:t>, </a:t>
            </a:r>
            <a:r>
              <a:rPr lang="ko-KR" altLang="en-US" sz="1200" dirty="0" err="1"/>
              <a:t>유리캡</a:t>
            </a:r>
            <a:r>
              <a:rPr lang="ko-KR" altLang="en-US" sz="1200" dirty="0"/>
              <a:t> 고정</a:t>
            </a:r>
            <a:r>
              <a:rPr lang="en-US" altLang="ko-KR" sz="1200" dirty="0"/>
              <a:t>, </a:t>
            </a:r>
            <a:r>
              <a:rPr lang="ko-KR" altLang="en-US" sz="1200" dirty="0"/>
              <a:t>마감 캡 씌우기 등으로 </a:t>
            </a:r>
            <a:r>
              <a:rPr lang="en-US" altLang="ko-KR" sz="1200" dirty="0"/>
              <a:t>4</a:t>
            </a:r>
            <a:r>
              <a:rPr lang="ko-KR" altLang="en-US" sz="1200" dirty="0"/>
              <a:t>개의 부품이 소요되어 시공이 복잡하고 중량이 무거워 고비용의 공사 소요</a:t>
            </a:r>
          </a:p>
          <a:p>
            <a:r>
              <a:rPr lang="en-US" altLang="ko-KR" sz="1200" dirty="0"/>
              <a:t>- </a:t>
            </a:r>
            <a:r>
              <a:rPr lang="ko-KR" altLang="en-US" sz="1200" dirty="0" err="1"/>
              <a:t>원터치형</a:t>
            </a:r>
            <a:r>
              <a:rPr lang="ko-KR" altLang="en-US" sz="1200" dirty="0"/>
              <a:t> </a:t>
            </a:r>
            <a:r>
              <a:rPr lang="ko-KR" altLang="en-US" sz="1200" dirty="0" err="1"/>
              <a:t>캡바의</a:t>
            </a:r>
            <a:r>
              <a:rPr lang="ko-KR" altLang="en-US" sz="1200" dirty="0"/>
              <a:t> 제작공정은 </a:t>
            </a:r>
            <a:r>
              <a:rPr lang="ko-KR" altLang="en-US" sz="1200" dirty="0" err="1"/>
              <a:t>브라켓</a:t>
            </a:r>
            <a:r>
              <a:rPr lang="ko-KR" altLang="en-US" sz="1200" dirty="0"/>
              <a:t> </a:t>
            </a:r>
            <a:r>
              <a:rPr lang="ko-KR" altLang="en-US" sz="1200" dirty="0" err="1"/>
              <a:t>피스</a:t>
            </a:r>
            <a:r>
              <a:rPr lang="ko-KR" altLang="en-US" sz="1200" dirty="0"/>
              <a:t> 고정과 </a:t>
            </a:r>
            <a:r>
              <a:rPr lang="ko-KR" altLang="en-US" sz="1200" dirty="0" err="1"/>
              <a:t>마감캡</a:t>
            </a:r>
            <a:r>
              <a:rPr lang="ko-KR" altLang="en-US" sz="1200" dirty="0"/>
              <a:t> 씌우기로 </a:t>
            </a:r>
            <a:r>
              <a:rPr lang="en-US" altLang="ko-KR" sz="1200" dirty="0"/>
              <a:t>2</a:t>
            </a:r>
            <a:r>
              <a:rPr lang="ko-KR" altLang="en-US" sz="1200" dirty="0"/>
              <a:t>공정으로 무게 감소로 인한 원가 절감 가능</a:t>
            </a:r>
          </a:p>
          <a:p>
            <a:r>
              <a:rPr lang="en-US" altLang="ko-KR" sz="1200" dirty="0"/>
              <a:t>- </a:t>
            </a:r>
            <a:r>
              <a:rPr lang="ko-KR" altLang="en-US" sz="1200" dirty="0"/>
              <a:t>또한</a:t>
            </a:r>
            <a:r>
              <a:rPr lang="en-US" altLang="ko-KR" sz="1200" dirty="0"/>
              <a:t>, </a:t>
            </a:r>
            <a:r>
              <a:rPr lang="ko-KR" altLang="en-US" sz="1200" dirty="0" err="1"/>
              <a:t>커튼월</a:t>
            </a:r>
            <a:r>
              <a:rPr lang="ko-KR" altLang="en-US" sz="1200" dirty="0"/>
              <a:t> 건물 현장에서 </a:t>
            </a:r>
            <a:r>
              <a:rPr lang="ko-KR" altLang="en-US" sz="1200" dirty="0" err="1"/>
              <a:t>수평바에</a:t>
            </a:r>
            <a:r>
              <a:rPr lang="ko-KR" altLang="en-US" sz="1200" dirty="0"/>
              <a:t> 의한 유리설치공정은 마감 캡 분리</a:t>
            </a:r>
            <a:r>
              <a:rPr lang="en-US" altLang="ko-KR" sz="1200" dirty="0"/>
              <a:t>, </a:t>
            </a:r>
            <a:r>
              <a:rPr lang="ko-KR" altLang="en-US" sz="1200" dirty="0"/>
              <a:t>유리 끼우기</a:t>
            </a:r>
            <a:r>
              <a:rPr lang="en-US" altLang="ko-KR" sz="1200" dirty="0"/>
              <a:t>, </a:t>
            </a:r>
            <a:r>
              <a:rPr lang="ko-KR" altLang="en-US" sz="1200" dirty="0"/>
              <a:t>마감 캡 씌우기의 </a:t>
            </a:r>
            <a:r>
              <a:rPr lang="ko-KR" altLang="en-US" sz="1200" dirty="0" err="1"/>
              <a:t>원터치</a:t>
            </a:r>
            <a:r>
              <a:rPr lang="ko-KR" altLang="en-US" sz="1200" dirty="0"/>
              <a:t> 시공의 간편한 설치로 </a:t>
            </a:r>
            <a:r>
              <a:rPr lang="ko-KR" altLang="en-US" sz="1200" dirty="0" err="1"/>
              <a:t>작업성이</a:t>
            </a:r>
            <a:r>
              <a:rPr lang="ko-KR" altLang="en-US" sz="1200" dirty="0"/>
              <a:t> </a:t>
            </a:r>
            <a:r>
              <a:rPr lang="en-US" altLang="ko-KR" sz="1200" dirty="0"/>
              <a:t>1/4</a:t>
            </a:r>
            <a:r>
              <a:rPr lang="ko-KR" altLang="en-US" sz="1200" dirty="0"/>
              <a:t>로 줄어들며 조인트가 없고 경량으로 저렴한 공사비용으로 시공 가능</a:t>
            </a:r>
          </a:p>
          <a:p>
            <a:r>
              <a:rPr lang="en-US" altLang="ko-KR" sz="1200" dirty="0"/>
              <a:t>- </a:t>
            </a:r>
            <a:r>
              <a:rPr lang="ko-KR" altLang="en-US" sz="1200" dirty="0" err="1"/>
              <a:t>신축시</a:t>
            </a:r>
            <a:r>
              <a:rPr lang="ko-KR" altLang="en-US" sz="1200" dirty="0"/>
              <a:t> 조립공정이 원활할 뿐 아니라 </a:t>
            </a:r>
            <a:r>
              <a:rPr lang="ko-KR" altLang="en-US" sz="1200" dirty="0" err="1"/>
              <a:t>탈착도</a:t>
            </a:r>
            <a:r>
              <a:rPr lang="ko-KR" altLang="en-US" sz="1200" dirty="0"/>
              <a:t> 용이하여 </a:t>
            </a:r>
            <a:r>
              <a:rPr lang="ko-KR" altLang="en-US" sz="1200" dirty="0" err="1"/>
              <a:t>커튼월</a:t>
            </a:r>
            <a:r>
              <a:rPr lang="ko-KR" altLang="en-US" sz="1200" dirty="0"/>
              <a:t> 재설치 및 </a:t>
            </a:r>
            <a:r>
              <a:rPr lang="ko-KR" altLang="en-US" sz="1200" dirty="0" err="1"/>
              <a:t>리모델링의</a:t>
            </a:r>
            <a:r>
              <a:rPr lang="ko-KR" altLang="en-US" sz="1200" dirty="0"/>
              <a:t> 경우에도 용이한 공법으로 활용될 수 있음</a:t>
            </a:r>
          </a:p>
          <a:p>
            <a:r>
              <a:rPr lang="en-US" altLang="ko-KR" sz="1200" dirty="0"/>
              <a:t>- </a:t>
            </a:r>
            <a:r>
              <a:rPr lang="ko-KR" altLang="en-US" sz="1200" dirty="0" err="1"/>
              <a:t>원터치형</a:t>
            </a:r>
            <a:r>
              <a:rPr lang="ko-KR" altLang="en-US" sz="1200" dirty="0"/>
              <a:t> </a:t>
            </a:r>
            <a:r>
              <a:rPr lang="ko-KR" altLang="en-US" sz="1200" dirty="0" err="1"/>
              <a:t>캡바를</a:t>
            </a:r>
            <a:r>
              <a:rPr lang="ko-KR" altLang="en-US" sz="1200" dirty="0"/>
              <a:t> 사용하여 기존 타입에 비해 </a:t>
            </a:r>
            <a:r>
              <a:rPr lang="ko-KR" altLang="en-US" sz="1200" dirty="0" err="1"/>
              <a:t>시공성</a:t>
            </a:r>
            <a:r>
              <a:rPr lang="ko-KR" altLang="en-US" sz="1200" dirty="0"/>
              <a:t> </a:t>
            </a:r>
            <a:r>
              <a:rPr lang="en-US" altLang="ko-KR" sz="1200" dirty="0"/>
              <a:t>30% </a:t>
            </a:r>
            <a:r>
              <a:rPr lang="ko-KR" altLang="en-US" sz="1200" dirty="0"/>
              <a:t>이상 향상 가능</a:t>
            </a:r>
          </a:p>
          <a:p>
            <a:endParaRPr lang="ko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532068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1872531" y="332656"/>
            <a:ext cx="646202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0"/>
            <a:r>
              <a:rPr lang="ko-KR" altLang="en-US" b="1" dirty="0" smtClean="0"/>
              <a:t>■</a:t>
            </a:r>
            <a:r>
              <a:rPr lang="en-US" altLang="ko-KR" sz="2600" b="1" dirty="0" smtClean="0"/>
              <a:t>270MM </a:t>
            </a:r>
            <a:r>
              <a:rPr lang="ko-KR" altLang="en-US" sz="2600" b="1" dirty="0" err="1" smtClean="0"/>
              <a:t>커튼월</a:t>
            </a:r>
            <a:r>
              <a:rPr lang="ko-KR" altLang="en-US" b="1" dirty="0" smtClean="0"/>
              <a:t> </a:t>
            </a:r>
            <a:r>
              <a:rPr lang="ko-KR" altLang="en-US" sz="2600" b="1" dirty="0" smtClean="0"/>
              <a:t>이중외피 시스템의 차별성</a:t>
            </a:r>
            <a:endParaRPr lang="ko-KR" altLang="en-US" sz="2600" b="1" dirty="0"/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0" y="0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596022"/>
              </p:ext>
            </p:extLst>
          </p:nvPr>
        </p:nvGraphicFramePr>
        <p:xfrm>
          <a:off x="849505" y="1359190"/>
          <a:ext cx="8373680" cy="4806114"/>
        </p:xfrm>
        <a:graphic>
          <a:graphicData uri="http://schemas.openxmlformats.org/drawingml/2006/table">
            <a:tbl>
              <a:tblPr/>
              <a:tblGrid>
                <a:gridCol w="4186840"/>
                <a:gridCol w="4186840"/>
              </a:tblGrid>
              <a:tr h="41264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FFFFFF"/>
                          </a:solidFill>
                          <a:effectLst/>
                          <a:ea typeface="한양중고딕"/>
                        </a:rPr>
                        <a:t>기존 타입 </a:t>
                      </a:r>
                      <a:r>
                        <a:rPr lang="ko-KR" altLang="en-US" sz="1100" b="1" kern="0" spc="0" dirty="0" err="1">
                          <a:solidFill>
                            <a:srgbClr val="FFFFFF"/>
                          </a:solidFill>
                          <a:effectLst/>
                          <a:ea typeface="한양중고딕"/>
                        </a:rPr>
                        <a:t>캡바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F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 err="1">
                          <a:solidFill>
                            <a:srgbClr val="FFFFFF"/>
                          </a:solidFill>
                          <a:effectLst/>
                          <a:ea typeface="한양중고딕"/>
                        </a:rPr>
                        <a:t>원터치형</a:t>
                      </a:r>
                      <a:r>
                        <a:rPr lang="ko-KR" altLang="en-US" sz="1100" b="1" kern="0" spc="0" dirty="0">
                          <a:solidFill>
                            <a:srgbClr val="FFFFFF"/>
                          </a:solidFill>
                          <a:effectLst/>
                          <a:ea typeface="한양중고딕"/>
                        </a:rPr>
                        <a:t> </a:t>
                      </a:r>
                      <a:r>
                        <a:rPr lang="ko-KR" altLang="en-US" sz="1100" b="1" kern="0" spc="0" dirty="0" err="1">
                          <a:solidFill>
                            <a:srgbClr val="FFFFFF"/>
                          </a:solidFill>
                          <a:effectLst/>
                          <a:ea typeface="한양중고딕"/>
                        </a:rPr>
                        <a:t>캡바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F97"/>
                    </a:solidFill>
                  </a:tcPr>
                </a:tc>
              </a:tr>
              <a:tr h="1872208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3592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670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결합된 캡이 분리되지 않아 수직</a:t>
                      </a:r>
                      <a:r>
                        <a:rPr lang="en-US" altLang="ko-KR" sz="1050" kern="0" spc="0" dirty="0">
                          <a:solidFill>
                            <a:srgbClr val="000000"/>
                          </a:solidFill>
                          <a:effectLst/>
                          <a:latin typeface="한양중고딕"/>
                        </a:rPr>
                        <a:t>, </a:t>
                      </a: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수평결합이 불완전할 수 있으며</a:t>
                      </a:r>
                      <a:r>
                        <a:rPr lang="en-US" altLang="ko-KR" sz="1050" kern="0" spc="0" dirty="0">
                          <a:solidFill>
                            <a:srgbClr val="000000"/>
                          </a:solidFill>
                          <a:effectLst/>
                          <a:latin typeface="한양중고딕"/>
                        </a:rPr>
                        <a:t>, </a:t>
                      </a: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조립공정이 복잡하고 중량이 상대적으로 과다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수직</a:t>
                      </a:r>
                      <a:r>
                        <a:rPr lang="en-US" altLang="ko-KR" sz="1050" kern="0" spc="0" dirty="0">
                          <a:solidFill>
                            <a:srgbClr val="000000"/>
                          </a:solidFill>
                          <a:effectLst/>
                          <a:latin typeface="한양중고딕"/>
                        </a:rPr>
                        <a:t>, </a:t>
                      </a: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수평결합이 간결하고 경량이므로 </a:t>
                      </a:r>
                      <a:r>
                        <a:rPr lang="ko-KR" altLang="en-US" sz="1050" kern="0" spc="0" dirty="0" err="1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자재비와</a:t>
                      </a: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 조립 </a:t>
                      </a:r>
                      <a:r>
                        <a:rPr lang="ko-KR" altLang="en-US" sz="1050" kern="0" spc="0" dirty="0" err="1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시공비</a:t>
                      </a: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 절감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124075" y="3116263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pic>
        <p:nvPicPr>
          <p:cNvPr id="25" name="_x237974336" descr="EMB00001308080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558" y="1791878"/>
            <a:ext cx="3741119" cy="181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_x237975136" descr="EMB00001308080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732" y="1780712"/>
            <a:ext cx="4048437" cy="182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_x237976016" descr="EMB00001308080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558" y="3709472"/>
            <a:ext cx="3723040" cy="185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_x238381496" descr="EMB00001308080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732" y="3693765"/>
            <a:ext cx="4048437" cy="186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024659" y="6279123"/>
            <a:ext cx="38651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ko-KR" altLang="en-US" sz="1000" b="1" dirty="0"/>
              <a:t>기존타입과 </a:t>
            </a:r>
            <a:r>
              <a:rPr lang="ko-KR" altLang="en-US" sz="1000" b="1" dirty="0" err="1"/>
              <a:t>원터치형</a:t>
            </a:r>
            <a:r>
              <a:rPr lang="ko-KR" altLang="en-US" sz="1000" b="1" dirty="0"/>
              <a:t> 타입 </a:t>
            </a:r>
            <a:r>
              <a:rPr lang="ko-KR" altLang="en-US" sz="1000" b="1" dirty="0" err="1"/>
              <a:t>캡바</a:t>
            </a:r>
            <a:r>
              <a:rPr lang="ko-KR" altLang="en-US" sz="1000" b="1" dirty="0"/>
              <a:t> 제작공정 및 유리공사 공정 비교</a:t>
            </a:r>
          </a:p>
        </p:txBody>
      </p:sp>
    </p:spTree>
    <p:extLst>
      <p:ext uri="{BB962C8B-B14F-4D97-AF65-F5344CB8AC3E}">
        <p14:creationId xmlns:p14="http://schemas.microsoft.com/office/powerpoint/2010/main" val="375539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989354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  <p:pic>
        <p:nvPicPr>
          <p:cNvPr id="6" name="Picture 9" descr="대장이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82" y="1123853"/>
            <a:ext cx="248444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직사각형 16"/>
          <p:cNvSpPr>
            <a:spLocks noChangeArrowheads="1"/>
          </p:cNvSpPr>
          <p:nvPr/>
        </p:nvSpPr>
        <p:spPr bwMode="auto">
          <a:xfrm>
            <a:off x="1322839" y="1103214"/>
            <a:ext cx="5086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466725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b="1" dirty="0" smtClean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itchFamily="2" charset="2"/>
              </a:rPr>
              <a:t>회사개요 및 기술보유현황</a:t>
            </a:r>
            <a:r>
              <a:rPr lang="en-US" altLang="ko-KR" sz="2000" b="1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itchFamily="2" charset="2"/>
              </a:rPr>
              <a:t> </a:t>
            </a:r>
            <a:r>
              <a:rPr lang="en-US" altLang="ko-KR" sz="2000" b="1" dirty="0" smtClean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itchFamily="2" charset="2"/>
              </a:rPr>
              <a:t>(</a:t>
            </a:r>
            <a:r>
              <a:rPr lang="ko-KR" altLang="en-US" sz="2000" b="1" dirty="0" smtClean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itchFamily="2" charset="2"/>
              </a:rPr>
              <a:t>요약</a:t>
            </a:r>
            <a:r>
              <a:rPr lang="en-US" altLang="ko-KR" sz="2000" b="1" dirty="0" smtClean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itchFamily="2" charset="2"/>
              </a:rPr>
              <a:t>)</a:t>
            </a:r>
            <a:endParaRPr kumimoji="0" lang="en-US" altLang="ko-KR" sz="2000" b="1" kern="0" dirty="0">
              <a:solidFill>
                <a:schemeClr val="tx1">
                  <a:lumMod val="50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2"/>
          <a:stretch/>
        </p:blipFill>
        <p:spPr bwMode="auto">
          <a:xfrm>
            <a:off x="5112891" y="3573017"/>
            <a:ext cx="4178791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791815" y="1771650"/>
            <a:ext cx="6337300" cy="511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910" tIns="36000" rIns="90000" bIns="0">
            <a:normAutofit fontScale="85000" lnSpcReduction="20000"/>
          </a:bodyPr>
          <a:lstStyle/>
          <a:p>
            <a:pPr marL="449263" indent="-449263">
              <a:defRPr/>
            </a:pPr>
            <a:r>
              <a:rPr lang="en-US" altLang="ko-KR" sz="1800" b="1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1. (</a:t>
            </a:r>
            <a:r>
              <a:rPr lang="ko-KR" altLang="en-US" sz="1800" b="1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주</a:t>
            </a:r>
            <a:r>
              <a:rPr lang="en-US" altLang="ko-KR" sz="1800" b="1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)</a:t>
            </a:r>
            <a:r>
              <a:rPr lang="ko-KR" altLang="en-US" sz="1800" b="1" kern="110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에이에치씨</a:t>
            </a:r>
            <a:r>
              <a:rPr lang="ko-KR" altLang="en-US" sz="1800" b="1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 </a:t>
            </a:r>
            <a:r>
              <a:rPr lang="ko-KR" altLang="en-US" sz="1800" b="1" kern="110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시스템창</a:t>
            </a:r>
            <a:endParaRPr lang="ko-KR" altLang="en-US" sz="1800" b="1" kern="1100" dirty="0">
              <a:solidFill>
                <a:srgbClr val="000000"/>
              </a:solidFill>
              <a:latin typeface="휴먼모음T" pitchFamily="18" charset="-127"/>
              <a:ea typeface="휴먼모음T" pitchFamily="18" charset="-127"/>
              <a:sym typeface="Wingdings" pitchFamily="2" charset="2"/>
            </a:endParaRPr>
          </a:p>
          <a:p>
            <a:pPr marL="449263" indent="-360000">
              <a:lnSpc>
                <a:spcPct val="120000"/>
              </a:lnSpc>
              <a:defRPr/>
            </a:pPr>
            <a:r>
              <a:rPr lang="ko-KR" altLang="en-US" sz="135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  </a:t>
            </a:r>
            <a:endParaRPr lang="en-US" altLang="ko-KR" sz="1350" kern="1100" dirty="0">
              <a:solidFill>
                <a:srgbClr val="000000"/>
              </a:solidFill>
              <a:latin typeface="휴먼모음T" pitchFamily="18" charset="-127"/>
              <a:ea typeface="휴먼모음T" pitchFamily="18" charset="-127"/>
              <a:sym typeface="Wingdings" pitchFamily="2" charset="2"/>
            </a:endParaRPr>
          </a:p>
          <a:p>
            <a:pPr marL="449263" indent="-360000">
              <a:lnSpc>
                <a:spcPts val="1500"/>
              </a:lnSpc>
              <a:defRPr/>
            </a:pPr>
            <a:r>
              <a:rPr lang="en-US" altLang="ko-KR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  </a:t>
            </a:r>
            <a:r>
              <a:rPr lang="ko-KR" altLang="en-US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 </a:t>
            </a:r>
            <a:r>
              <a:rPr lang="ko-KR" altLang="en-US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Arial" pitchFamily="34" charset="0"/>
                <a:sym typeface="Wingdings" pitchFamily="2" charset="2"/>
              </a:rPr>
              <a:t>사업자번호 </a:t>
            </a:r>
            <a:r>
              <a:rPr lang="en-US" altLang="ko-KR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Arial" pitchFamily="34" charset="0"/>
                <a:sym typeface="Wingdings" pitchFamily="2" charset="2"/>
              </a:rPr>
              <a:t>: 214-88-34956</a:t>
            </a:r>
          </a:p>
          <a:p>
            <a:pPr marL="449263" indent="-360000">
              <a:lnSpc>
                <a:spcPts val="1500"/>
              </a:lnSpc>
              <a:defRPr/>
            </a:pPr>
            <a:r>
              <a:rPr lang="en-US" altLang="ko-KR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Arial" pitchFamily="34" charset="0"/>
                <a:sym typeface="Wingdings" pitchFamily="2" charset="2"/>
              </a:rPr>
              <a:t>   </a:t>
            </a:r>
            <a:r>
              <a:rPr lang="ko-KR" altLang="en-US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Arial" pitchFamily="34" charset="0"/>
                <a:sym typeface="Wingdings" pitchFamily="2" charset="2"/>
              </a:rPr>
              <a:t>법인등기번호 </a:t>
            </a:r>
            <a:r>
              <a:rPr lang="en-US" altLang="ko-KR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Arial" pitchFamily="34" charset="0"/>
                <a:sym typeface="Wingdings" pitchFamily="2" charset="2"/>
              </a:rPr>
              <a:t>: 110111-3998220</a:t>
            </a:r>
            <a:endParaRPr lang="en-US" altLang="ko-KR" sz="1300" kern="1100" dirty="0">
              <a:solidFill>
                <a:srgbClr val="000000"/>
              </a:solidFill>
              <a:latin typeface="휴먼모음T" pitchFamily="18" charset="-127"/>
              <a:ea typeface="휴먼모음T" pitchFamily="18" charset="-127"/>
              <a:sym typeface="Wingdings" pitchFamily="2" charset="2"/>
            </a:endParaRPr>
          </a:p>
          <a:p>
            <a:pPr marL="449263" indent="-449263">
              <a:lnSpc>
                <a:spcPts val="1500"/>
              </a:lnSpc>
              <a:defRPr/>
            </a:pPr>
            <a:r>
              <a:rPr lang="ko-KR" altLang="en-US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    전문건설업 </a:t>
            </a:r>
            <a:r>
              <a:rPr lang="en-US" altLang="ko-KR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: </a:t>
            </a:r>
            <a:r>
              <a:rPr lang="ko-KR" altLang="en-US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금속구조물 </a:t>
            </a:r>
            <a:r>
              <a:rPr lang="ko-KR" altLang="en-US" sz="1300" kern="110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창호공사업</a:t>
            </a:r>
            <a:r>
              <a:rPr lang="ko-KR" altLang="en-US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 </a:t>
            </a:r>
            <a:r>
              <a:rPr lang="en-US" altLang="ko-KR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(</a:t>
            </a:r>
            <a:r>
              <a:rPr lang="ko-KR" altLang="en-US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김포 </a:t>
            </a:r>
            <a:r>
              <a:rPr lang="en-US" altLang="ko-KR" sz="1300" kern="1100" dirty="0">
                <a:solidFill>
                  <a:srgbClr val="000000"/>
                </a:solidFill>
                <a:latin typeface="바탕" pitchFamily="18" charset="-127"/>
                <a:ea typeface="휴먼모음T" pitchFamily="18" charset="-127"/>
                <a:sym typeface="Wingdings" pitchFamily="2" charset="2"/>
              </a:rPr>
              <a:t>–</a:t>
            </a:r>
            <a:r>
              <a:rPr lang="en-US" altLang="ko-KR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 14-07-03)</a:t>
            </a:r>
          </a:p>
          <a:p>
            <a:pPr marL="449263" indent="-449263">
              <a:lnSpc>
                <a:spcPts val="1500"/>
              </a:lnSpc>
              <a:defRPr/>
            </a:pPr>
            <a:r>
              <a:rPr lang="en-US" altLang="ko-KR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    </a:t>
            </a:r>
            <a:r>
              <a:rPr lang="ko-KR" altLang="en-US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공장등록업종 </a:t>
            </a:r>
            <a:r>
              <a:rPr lang="en-US" altLang="ko-KR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: 25111 (</a:t>
            </a:r>
            <a:r>
              <a:rPr lang="ko-KR" altLang="en-US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금속 문</a:t>
            </a:r>
            <a:r>
              <a:rPr lang="en-US" altLang="ko-KR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,</a:t>
            </a:r>
            <a:r>
              <a:rPr lang="ko-KR" altLang="en-US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창</a:t>
            </a:r>
            <a:r>
              <a:rPr lang="en-US" altLang="ko-KR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,</a:t>
            </a:r>
            <a:r>
              <a:rPr lang="ko-KR" altLang="en-US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셔터 및 관련제품 제조업</a:t>
            </a:r>
            <a:r>
              <a:rPr lang="en-US" altLang="ko-KR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)</a:t>
            </a:r>
          </a:p>
          <a:p>
            <a:pPr marL="449263" indent="-449263">
              <a:lnSpc>
                <a:spcPts val="1500"/>
              </a:lnSpc>
              <a:defRPr/>
            </a:pPr>
            <a:r>
              <a:rPr lang="en-US" altLang="ko-KR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    </a:t>
            </a:r>
            <a:r>
              <a:rPr lang="ko-KR" altLang="en-US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인증규격 </a:t>
            </a:r>
            <a:r>
              <a:rPr lang="en-US" altLang="ko-KR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: ISO 9001:2008 , ISO 14001:2004</a:t>
            </a:r>
          </a:p>
          <a:p>
            <a:pPr marL="449263" indent="-449263">
              <a:lnSpc>
                <a:spcPct val="150000"/>
              </a:lnSpc>
              <a:defRPr/>
            </a:pPr>
            <a:endParaRPr lang="en-US" altLang="ko-KR" sz="400" kern="1100" dirty="0">
              <a:latin typeface="휴먼모음T" pitchFamily="18" charset="-127"/>
              <a:ea typeface="휴먼모음T" pitchFamily="18" charset="-127"/>
              <a:sym typeface="Wingdings" pitchFamily="2" charset="2"/>
            </a:endParaRPr>
          </a:p>
          <a:p>
            <a:pPr marL="449263" indent="-449263">
              <a:lnSpc>
                <a:spcPts val="1500"/>
              </a:lnSpc>
              <a:defRPr/>
            </a:pPr>
            <a:r>
              <a:rPr lang="en-US" altLang="ko-KR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    </a:t>
            </a:r>
            <a:r>
              <a:rPr lang="ko-KR" altLang="en-US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사무실주소 </a:t>
            </a:r>
            <a:r>
              <a:rPr lang="en-US" altLang="ko-KR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: </a:t>
            </a:r>
            <a:r>
              <a:rPr lang="ko-KR" altLang="en-US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서울특별시 강서구 공항대로 </a:t>
            </a:r>
            <a:r>
              <a:rPr lang="en-US" altLang="ko-KR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659</a:t>
            </a:r>
          </a:p>
          <a:p>
            <a:pPr marL="449263" indent="-449263">
              <a:lnSpc>
                <a:spcPts val="1500"/>
              </a:lnSpc>
              <a:defRPr/>
            </a:pPr>
            <a:r>
              <a:rPr lang="en-US" altLang="ko-KR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    </a:t>
            </a:r>
            <a:r>
              <a:rPr lang="ko-KR" altLang="en-US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사무실연락처 </a:t>
            </a:r>
            <a:r>
              <a:rPr lang="en-US" altLang="ko-KR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: 02-3486-5020~2  Fax 02-3486-5012</a:t>
            </a:r>
          </a:p>
          <a:p>
            <a:pPr marL="449263" indent="-449263">
              <a:lnSpc>
                <a:spcPct val="150000"/>
              </a:lnSpc>
              <a:defRPr/>
            </a:pPr>
            <a:endParaRPr lang="en-US" altLang="ko-KR" sz="400" kern="1100" dirty="0">
              <a:latin typeface="휴먼모음T" pitchFamily="18" charset="-127"/>
              <a:ea typeface="휴먼모음T" pitchFamily="18" charset="-127"/>
              <a:sym typeface="Wingdings" pitchFamily="2" charset="2"/>
            </a:endParaRPr>
          </a:p>
          <a:p>
            <a:pPr marL="449263" indent="-449263">
              <a:lnSpc>
                <a:spcPts val="1500"/>
              </a:lnSpc>
              <a:defRPr/>
            </a:pPr>
            <a:r>
              <a:rPr lang="en-US" altLang="ko-KR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Arial" pitchFamily="34" charset="0"/>
                <a:sym typeface="Wingdings" pitchFamily="2" charset="2"/>
              </a:rPr>
              <a:t>    </a:t>
            </a:r>
            <a:r>
              <a:rPr lang="ko-KR" altLang="en-US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Arial" pitchFamily="34" charset="0"/>
                <a:sym typeface="Wingdings" pitchFamily="2" charset="2"/>
              </a:rPr>
              <a:t>공장주소 </a:t>
            </a:r>
            <a:r>
              <a:rPr lang="en-US" altLang="ko-KR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Arial" pitchFamily="34" charset="0"/>
                <a:sym typeface="Wingdings" pitchFamily="2" charset="2"/>
              </a:rPr>
              <a:t>: </a:t>
            </a:r>
            <a:r>
              <a:rPr lang="ko-KR" altLang="en-US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경기도 김포시 </a:t>
            </a:r>
            <a:r>
              <a:rPr lang="ko-KR" altLang="en-US" sz="1300" kern="110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하성면</a:t>
            </a:r>
            <a:r>
              <a:rPr lang="ko-KR" altLang="en-US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 </a:t>
            </a:r>
            <a:r>
              <a:rPr lang="ko-KR" altLang="en-US" sz="1300" kern="110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하성로</a:t>
            </a:r>
            <a:r>
              <a:rPr lang="ko-KR" altLang="en-US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 </a:t>
            </a:r>
            <a:r>
              <a:rPr lang="en-US" altLang="ko-KR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250(</a:t>
            </a:r>
            <a:r>
              <a:rPr lang="ko-KR" altLang="en-US" sz="1300" kern="110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나동</a:t>
            </a:r>
            <a:r>
              <a:rPr lang="en-US" altLang="ko-KR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)</a:t>
            </a:r>
          </a:p>
          <a:p>
            <a:pPr marL="449263" indent="-449263">
              <a:lnSpc>
                <a:spcPts val="1500"/>
              </a:lnSpc>
              <a:defRPr/>
            </a:pPr>
            <a:r>
              <a:rPr lang="en-US" altLang="ko-KR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    </a:t>
            </a:r>
            <a:r>
              <a:rPr lang="ko-KR" altLang="en-US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공장연락처 </a:t>
            </a:r>
            <a:r>
              <a:rPr lang="en-US" altLang="ko-KR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: 031-982-3834 Fax 031-982-3846</a:t>
            </a:r>
          </a:p>
          <a:p>
            <a:pPr marL="449263" indent="-449263">
              <a:defRPr/>
            </a:pPr>
            <a:r>
              <a:rPr lang="ko-KR" altLang="en-US" sz="4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  </a:t>
            </a:r>
            <a:endParaRPr lang="en-US" altLang="ko-KR" sz="400" kern="1100" dirty="0">
              <a:solidFill>
                <a:srgbClr val="000000"/>
              </a:solidFill>
              <a:latin typeface="휴먼모음T" pitchFamily="18" charset="-127"/>
              <a:ea typeface="휴먼모음T" pitchFamily="18" charset="-127"/>
              <a:sym typeface="Wingdings" pitchFamily="2" charset="2"/>
            </a:endParaRPr>
          </a:p>
          <a:p>
            <a:pPr marL="449263" indent="-449263">
              <a:lnSpc>
                <a:spcPts val="1500"/>
              </a:lnSpc>
              <a:defRPr/>
            </a:pPr>
            <a:r>
              <a:rPr lang="en-US" altLang="ko-KR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    </a:t>
            </a:r>
            <a:r>
              <a:rPr lang="ko-KR" altLang="en-US" sz="1300" kern="1100" spc="-9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제</a:t>
            </a:r>
            <a:r>
              <a:rPr lang="en-US" altLang="ko-KR" sz="1300" kern="1100" spc="-9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2</a:t>
            </a:r>
            <a:r>
              <a:rPr lang="ko-KR" altLang="en-US" sz="1300" kern="1100" spc="-9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공장주소 </a:t>
            </a:r>
            <a:r>
              <a:rPr lang="en-US" altLang="ko-KR" sz="1300" kern="1100" spc="-9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: </a:t>
            </a:r>
            <a:r>
              <a:rPr lang="ko-KR" altLang="en-US" sz="1300" kern="1100" spc="-9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경상남도 함안군 </a:t>
            </a:r>
            <a:r>
              <a:rPr lang="ko-KR" altLang="en-US" sz="1300" kern="1100" spc="-9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칠서면</a:t>
            </a:r>
            <a:r>
              <a:rPr lang="ko-KR" altLang="en-US" sz="1300" kern="1100" spc="-9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 유성로 </a:t>
            </a:r>
            <a:r>
              <a:rPr lang="en-US" altLang="ko-KR" sz="1300" kern="1100" spc="-9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90-49</a:t>
            </a:r>
          </a:p>
          <a:p>
            <a:pPr marL="449263" indent="-449263">
              <a:lnSpc>
                <a:spcPts val="1500"/>
              </a:lnSpc>
              <a:defRPr/>
            </a:pPr>
            <a:r>
              <a:rPr lang="en-US" altLang="ko-KR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    </a:t>
            </a:r>
            <a:r>
              <a:rPr lang="ko-KR" altLang="en-US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공장연락처 </a:t>
            </a:r>
            <a:r>
              <a:rPr lang="en-US" altLang="ko-KR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: 055-587-5027 Fax 055-587-5028</a:t>
            </a:r>
          </a:p>
          <a:p>
            <a:pPr marL="449263" indent="-449263">
              <a:lnSpc>
                <a:spcPct val="150000"/>
              </a:lnSpc>
              <a:defRPr/>
            </a:pPr>
            <a:r>
              <a:rPr lang="ko-KR" altLang="en-US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   </a:t>
            </a:r>
            <a:endParaRPr lang="en-US" altLang="ko-KR" sz="1300" kern="1100" dirty="0">
              <a:solidFill>
                <a:srgbClr val="000000"/>
              </a:solidFill>
              <a:latin typeface="휴먼모음T" pitchFamily="18" charset="-127"/>
              <a:ea typeface="휴먼모음T" pitchFamily="18" charset="-127"/>
              <a:sym typeface="Wingdings" pitchFamily="2" charset="2"/>
            </a:endParaRPr>
          </a:p>
          <a:p>
            <a:pPr marL="449263" indent="-449263">
              <a:lnSpc>
                <a:spcPts val="1500"/>
              </a:lnSpc>
              <a:defRPr/>
            </a:pPr>
            <a:r>
              <a:rPr lang="en-US" altLang="ko-KR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   </a:t>
            </a:r>
            <a:r>
              <a:rPr lang="ko-KR" altLang="en-US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 계 열 사 </a:t>
            </a:r>
            <a:r>
              <a:rPr lang="en-US" altLang="ko-KR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: GAHC </a:t>
            </a:r>
            <a:r>
              <a:rPr lang="ko-KR" altLang="en-US" sz="1300" kern="110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복합창</a:t>
            </a:r>
            <a:endParaRPr lang="en-US" altLang="ko-KR" sz="1300" kern="1100" dirty="0">
              <a:solidFill>
                <a:srgbClr val="000000"/>
              </a:solidFill>
              <a:latin typeface="휴먼모음T" pitchFamily="18" charset="-127"/>
              <a:ea typeface="휴먼모음T" pitchFamily="18" charset="-127"/>
              <a:sym typeface="Wingdings" pitchFamily="2" charset="2"/>
            </a:endParaRPr>
          </a:p>
          <a:p>
            <a:pPr marL="449263" indent="-449263">
              <a:lnSpc>
                <a:spcPts val="1500"/>
              </a:lnSpc>
              <a:defRPr/>
            </a:pPr>
            <a:r>
              <a:rPr lang="en-US" altLang="ko-KR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             AHC </a:t>
            </a:r>
            <a:r>
              <a:rPr lang="ko-KR" altLang="en-US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시스템</a:t>
            </a:r>
            <a:endParaRPr lang="en-US" altLang="ko-KR" sz="1300" kern="1100" dirty="0">
              <a:solidFill>
                <a:srgbClr val="000000"/>
              </a:solidFill>
              <a:latin typeface="휴먼모음T" pitchFamily="18" charset="-127"/>
              <a:ea typeface="휴먼모음T" pitchFamily="18" charset="-127"/>
              <a:sym typeface="Wingdings" pitchFamily="2" charset="2"/>
            </a:endParaRPr>
          </a:p>
          <a:p>
            <a:pPr marL="449263" indent="-449263">
              <a:lnSpc>
                <a:spcPct val="150000"/>
              </a:lnSpc>
              <a:defRPr/>
            </a:pPr>
            <a:r>
              <a:rPr lang="en-US" altLang="ko-KR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Arial" pitchFamily="34" charset="0"/>
                <a:sym typeface="Wingdings" pitchFamily="2" charset="2"/>
              </a:rPr>
              <a:t>    </a:t>
            </a:r>
            <a:r>
              <a:rPr lang="ko-KR" altLang="en-US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Arial" pitchFamily="34" charset="0"/>
                <a:sym typeface="Wingdings" pitchFamily="2" charset="2"/>
              </a:rPr>
              <a:t>제 조 사 </a:t>
            </a:r>
            <a:r>
              <a:rPr lang="en-US" altLang="ko-KR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Arial" pitchFamily="34" charset="0"/>
                <a:sym typeface="Wingdings" pitchFamily="2" charset="2"/>
              </a:rPr>
              <a:t>: </a:t>
            </a:r>
            <a:r>
              <a:rPr lang="ko-KR" altLang="en-US" sz="1300" kern="110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Arial" pitchFamily="34" charset="0"/>
                <a:sym typeface="Wingdings" pitchFamily="2" charset="2"/>
              </a:rPr>
              <a:t>비룡</a:t>
            </a:r>
            <a:r>
              <a:rPr lang="ko-KR" altLang="en-US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Arial" pitchFamily="34" charset="0"/>
                <a:sym typeface="Wingdings" pitchFamily="2" charset="2"/>
              </a:rPr>
              <a:t> </a:t>
            </a:r>
            <a:r>
              <a:rPr lang="en-US" altLang="ko-KR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Arial" pitchFamily="34" charset="0"/>
                <a:sym typeface="Wingdings" pitchFamily="2" charset="2"/>
              </a:rPr>
              <a:t>CHC</a:t>
            </a:r>
            <a:endParaRPr lang="en-US" altLang="ko-KR" sz="400" kern="1100" dirty="0">
              <a:latin typeface="휴먼모음T" pitchFamily="18" charset="-127"/>
              <a:ea typeface="휴먼모음T" pitchFamily="18" charset="-127"/>
              <a:cs typeface="Arial" pitchFamily="34" charset="0"/>
              <a:sym typeface="Wingdings" pitchFamily="2" charset="2"/>
            </a:endParaRPr>
          </a:p>
          <a:p>
            <a:pPr marL="449263" indent="-449263">
              <a:lnSpc>
                <a:spcPct val="150000"/>
              </a:lnSpc>
              <a:defRPr/>
            </a:pPr>
            <a:r>
              <a:rPr lang="en-US" altLang="ko-KR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Arial" pitchFamily="34" charset="0"/>
                <a:sym typeface="Wingdings" pitchFamily="2" charset="2"/>
              </a:rPr>
              <a:t>    </a:t>
            </a:r>
            <a:r>
              <a:rPr lang="ko-KR" altLang="en-US" sz="1300" kern="1100" spc="7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Arial" pitchFamily="34" charset="0"/>
                <a:sym typeface="Wingdings" pitchFamily="2" charset="2"/>
              </a:rPr>
              <a:t>홈페이지 </a:t>
            </a:r>
            <a:r>
              <a:rPr lang="en-US" altLang="ko-KR" sz="1300" kern="1100" spc="7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Arial" pitchFamily="34" charset="0"/>
                <a:sym typeface="Wingdings" pitchFamily="2" charset="2"/>
              </a:rPr>
              <a:t>: www.ahc.or.kr</a:t>
            </a:r>
          </a:p>
          <a:p>
            <a:pPr marL="449263" indent="-449263">
              <a:defRPr/>
            </a:pPr>
            <a:endParaRPr lang="en-US" altLang="ko-KR" sz="1800" b="1" kern="1100" dirty="0">
              <a:solidFill>
                <a:srgbClr val="000000"/>
              </a:solidFill>
              <a:latin typeface="휴먼모음T" pitchFamily="18" charset="-127"/>
              <a:ea typeface="휴먼모음T" pitchFamily="18" charset="-127"/>
              <a:cs typeface="Arial" pitchFamily="34" charset="0"/>
              <a:sym typeface="Wingdings" pitchFamily="2" charset="2"/>
            </a:endParaRPr>
          </a:p>
          <a:p>
            <a:pPr marL="449263" indent="-449263">
              <a:defRPr/>
            </a:pPr>
            <a:r>
              <a:rPr lang="en-US" altLang="ko-KR" sz="1800" b="1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Arial" pitchFamily="34" charset="0"/>
                <a:sym typeface="Wingdings" pitchFamily="2" charset="2"/>
              </a:rPr>
              <a:t>2. (</a:t>
            </a:r>
            <a:r>
              <a:rPr lang="ko-KR" altLang="en-US" sz="1800" b="1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Arial" pitchFamily="34" charset="0"/>
                <a:sym typeface="Wingdings" pitchFamily="2" charset="2"/>
              </a:rPr>
              <a:t>주</a:t>
            </a:r>
            <a:r>
              <a:rPr lang="en-US" altLang="ko-KR" sz="1800" b="1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Arial" pitchFamily="34" charset="0"/>
                <a:sym typeface="Wingdings" pitchFamily="2" charset="2"/>
              </a:rPr>
              <a:t>)</a:t>
            </a:r>
            <a:r>
              <a:rPr lang="ko-KR" altLang="en-US" sz="1800" b="1" kern="110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Arial" pitchFamily="34" charset="0"/>
                <a:sym typeface="Wingdings" pitchFamily="2" charset="2"/>
              </a:rPr>
              <a:t>지에이에이치씨</a:t>
            </a:r>
            <a:r>
              <a:rPr lang="ko-KR" altLang="en-US" sz="1800" b="1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Arial" pitchFamily="34" charset="0"/>
                <a:sym typeface="Wingdings" pitchFamily="2" charset="2"/>
              </a:rPr>
              <a:t> </a:t>
            </a:r>
            <a:r>
              <a:rPr lang="ko-KR" altLang="en-US" sz="1800" b="1" kern="1100" dirty="0" err="1" smtClean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Arial" pitchFamily="34" charset="0"/>
                <a:sym typeface="Wingdings" pitchFamily="2" charset="2"/>
              </a:rPr>
              <a:t>복합창</a:t>
            </a:r>
            <a:endParaRPr lang="ko-KR" altLang="en-US" sz="1800" b="1" kern="1100" dirty="0">
              <a:solidFill>
                <a:srgbClr val="000000"/>
              </a:solidFill>
              <a:latin typeface="휴먼모음T" pitchFamily="18" charset="-127"/>
              <a:ea typeface="휴먼모음T" pitchFamily="18" charset="-127"/>
              <a:cs typeface="Arial" pitchFamily="34" charset="0"/>
              <a:sym typeface="Wingdings" pitchFamily="2" charset="2"/>
            </a:endParaRPr>
          </a:p>
          <a:p>
            <a:pPr marL="449263" indent="-360000">
              <a:defRPr/>
            </a:pPr>
            <a:r>
              <a:rPr lang="ko-KR" altLang="en-US" sz="135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Arial" pitchFamily="34" charset="0"/>
                <a:sym typeface="Wingdings" pitchFamily="2" charset="2"/>
              </a:rPr>
              <a:t>  </a:t>
            </a:r>
            <a:endParaRPr lang="en-US" altLang="ko-KR" sz="1350" kern="1100" dirty="0">
              <a:solidFill>
                <a:srgbClr val="000000"/>
              </a:solidFill>
              <a:latin typeface="휴먼모음T" pitchFamily="18" charset="-127"/>
              <a:ea typeface="휴먼모음T" pitchFamily="18" charset="-127"/>
              <a:cs typeface="Arial" pitchFamily="34" charset="0"/>
              <a:sym typeface="Wingdings" pitchFamily="2" charset="2"/>
            </a:endParaRPr>
          </a:p>
          <a:p>
            <a:pPr marL="449263" indent="-360000">
              <a:lnSpc>
                <a:spcPts val="1500"/>
              </a:lnSpc>
              <a:defRPr/>
            </a:pPr>
            <a:r>
              <a:rPr lang="en-US" altLang="ko-KR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Arial" pitchFamily="34" charset="0"/>
                <a:sym typeface="Wingdings" pitchFamily="2" charset="2"/>
              </a:rPr>
              <a:t>  </a:t>
            </a:r>
            <a:r>
              <a:rPr lang="ko-KR" altLang="en-US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Arial" pitchFamily="34" charset="0"/>
                <a:sym typeface="Wingdings" pitchFamily="2" charset="2"/>
              </a:rPr>
              <a:t> 사업자번호 </a:t>
            </a:r>
            <a:r>
              <a:rPr lang="en-US" altLang="ko-KR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Arial" pitchFamily="34" charset="0"/>
                <a:sym typeface="Wingdings" pitchFamily="2" charset="2"/>
              </a:rPr>
              <a:t>: 141-81-37132</a:t>
            </a:r>
          </a:p>
          <a:p>
            <a:pPr marL="449263" indent="-360000">
              <a:lnSpc>
                <a:spcPts val="1500"/>
              </a:lnSpc>
              <a:defRPr/>
            </a:pPr>
            <a:r>
              <a:rPr lang="en-US" altLang="ko-KR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Arial" pitchFamily="34" charset="0"/>
                <a:sym typeface="Wingdings" pitchFamily="2" charset="2"/>
              </a:rPr>
              <a:t>   </a:t>
            </a:r>
            <a:r>
              <a:rPr lang="ko-KR" altLang="en-US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Arial" pitchFamily="34" charset="0"/>
                <a:sym typeface="Wingdings" pitchFamily="2" charset="2"/>
              </a:rPr>
              <a:t>법인등기번호 </a:t>
            </a:r>
            <a:r>
              <a:rPr lang="en-US" altLang="ko-KR" sz="13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cs typeface="Arial" pitchFamily="34" charset="0"/>
                <a:sym typeface="Wingdings" pitchFamily="2" charset="2"/>
              </a:rPr>
              <a:t>: 284911-0119460</a:t>
            </a:r>
          </a:p>
          <a:p>
            <a:pPr marL="449263" indent="-449263">
              <a:defRPr/>
            </a:pPr>
            <a:endParaRPr lang="en-US" altLang="ko-KR" sz="1300" kern="1100" dirty="0">
              <a:solidFill>
                <a:srgbClr val="000000"/>
              </a:solidFill>
              <a:latin typeface="휴먼모음T" pitchFamily="18" charset="-127"/>
              <a:ea typeface="휴먼모음T" pitchFamily="18" charset="-127"/>
              <a:sym typeface="Wingdings" pitchFamily="2" charset="2"/>
            </a:endParaRPr>
          </a:p>
          <a:p>
            <a:pPr marL="449263" indent="-449263">
              <a:defRPr/>
            </a:pPr>
            <a:endParaRPr lang="en-US" altLang="ko-KR" sz="1350" kern="1100" dirty="0">
              <a:solidFill>
                <a:srgbClr val="000000"/>
              </a:solidFill>
              <a:latin typeface="휴먼모음T" pitchFamily="18" charset="-127"/>
              <a:ea typeface="휴먼모음T" pitchFamily="18" charset="-127"/>
              <a:sym typeface="Wingdings" pitchFamily="2" charset="2"/>
            </a:endParaRPr>
          </a:p>
          <a:p>
            <a:pPr marL="449263" indent="-449263">
              <a:defRPr/>
            </a:pPr>
            <a:endParaRPr lang="en-US" altLang="ko-KR" sz="1350" kern="1100" dirty="0">
              <a:solidFill>
                <a:srgbClr val="000000"/>
              </a:solidFill>
              <a:latin typeface="휴먼모음T" pitchFamily="18" charset="-127"/>
              <a:ea typeface="휴먼모음T" pitchFamily="18" charset="-127"/>
              <a:sym typeface="Wingdings" pitchFamily="2" charset="2"/>
            </a:endParaRPr>
          </a:p>
          <a:p>
            <a:pPr marL="449263" indent="-449263">
              <a:defRPr/>
            </a:pPr>
            <a:r>
              <a:rPr lang="en-US" altLang="ko-KR" sz="1400" kern="11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57365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1872531" y="332656"/>
            <a:ext cx="646202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0"/>
            <a:r>
              <a:rPr lang="ko-KR" altLang="en-US" b="1" dirty="0" smtClean="0"/>
              <a:t>■</a:t>
            </a:r>
            <a:r>
              <a:rPr lang="en-US" altLang="ko-KR" sz="2600" b="1" dirty="0" smtClean="0"/>
              <a:t>270MM </a:t>
            </a:r>
            <a:r>
              <a:rPr lang="ko-KR" altLang="en-US" sz="2600" b="1" dirty="0" err="1" smtClean="0"/>
              <a:t>커튼월</a:t>
            </a:r>
            <a:r>
              <a:rPr lang="ko-KR" altLang="en-US" b="1" dirty="0" smtClean="0"/>
              <a:t> </a:t>
            </a:r>
            <a:r>
              <a:rPr lang="ko-KR" altLang="en-US" sz="2600" b="1" dirty="0" smtClean="0"/>
              <a:t>이중외피 시스템의 차별성</a:t>
            </a:r>
            <a:endParaRPr lang="ko-KR" altLang="en-US" sz="2600" b="1" dirty="0"/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  <p:sp>
        <p:nvSpPr>
          <p:cNvPr id="18" name="직사각형 17"/>
          <p:cNvSpPr/>
          <p:nvPr/>
        </p:nvSpPr>
        <p:spPr>
          <a:xfrm>
            <a:off x="849505" y="1097156"/>
            <a:ext cx="8373680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ko-KR" altLang="en-US" sz="1200" dirty="0"/>
              <a:t>⑦ 프레임</a:t>
            </a:r>
            <a:r>
              <a:rPr lang="en-US" altLang="ko-KR" sz="1200" dirty="0"/>
              <a:t>(</a:t>
            </a:r>
            <a:r>
              <a:rPr lang="ko-KR" altLang="en-US" sz="1200" dirty="0" err="1"/>
              <a:t>트렌섬</a:t>
            </a:r>
            <a:r>
              <a:rPr lang="en-US" altLang="ko-KR" sz="1200" dirty="0"/>
              <a:t>)</a:t>
            </a:r>
            <a:r>
              <a:rPr lang="ko-KR" altLang="en-US" sz="1200" dirty="0"/>
              <a:t>의 </a:t>
            </a:r>
            <a:r>
              <a:rPr lang="en-US" altLang="ko-KR" sz="1200" dirty="0"/>
              <a:t>3</a:t>
            </a:r>
            <a:r>
              <a:rPr lang="ko-KR" altLang="en-US" sz="1200" dirty="0"/>
              <a:t>중 </a:t>
            </a:r>
            <a:r>
              <a:rPr lang="ko-KR" altLang="en-US" sz="1200" dirty="0" smtClean="0"/>
              <a:t>단열구조</a:t>
            </a:r>
            <a:endParaRPr lang="en-US" altLang="ko-KR" sz="1200" dirty="0" smtClean="0"/>
          </a:p>
          <a:p>
            <a:endParaRPr lang="ko-KR" altLang="en-US" sz="1200" dirty="0"/>
          </a:p>
          <a:p>
            <a:r>
              <a:rPr lang="en-US" altLang="ko-KR" sz="1200" dirty="0"/>
              <a:t>- </a:t>
            </a:r>
            <a:r>
              <a:rPr lang="ko-KR" altLang="en-US" sz="1200" dirty="0" err="1"/>
              <a:t>폴리아미드</a:t>
            </a:r>
            <a:r>
              <a:rPr lang="ko-KR" altLang="en-US" sz="1200" dirty="0"/>
              <a:t> </a:t>
            </a:r>
            <a:r>
              <a:rPr lang="ko-KR" altLang="en-US" sz="1200" dirty="0" err="1"/>
              <a:t>점단열</a:t>
            </a:r>
            <a:r>
              <a:rPr lang="ko-KR" altLang="en-US" sz="1200" dirty="0"/>
              <a:t> </a:t>
            </a:r>
            <a:r>
              <a:rPr lang="en-US" altLang="ko-KR" sz="1200" dirty="0"/>
              <a:t>+ PS</a:t>
            </a:r>
            <a:r>
              <a:rPr lang="ko-KR" altLang="en-US" sz="1200" dirty="0" err="1"/>
              <a:t>면단열</a:t>
            </a:r>
            <a:r>
              <a:rPr lang="ko-KR" altLang="en-US" sz="1200" dirty="0"/>
              <a:t> </a:t>
            </a:r>
            <a:r>
              <a:rPr lang="en-US" altLang="ko-KR" sz="1200" dirty="0"/>
              <a:t>+ PS</a:t>
            </a:r>
            <a:r>
              <a:rPr lang="ko-KR" altLang="en-US" sz="1200" dirty="0" err="1"/>
              <a:t>면단열의</a:t>
            </a:r>
            <a:r>
              <a:rPr lang="ko-KR" altLang="en-US" sz="1200" dirty="0"/>
              <a:t> </a:t>
            </a:r>
            <a:r>
              <a:rPr lang="en-US" altLang="ko-KR" sz="1200" dirty="0"/>
              <a:t>3</a:t>
            </a:r>
            <a:r>
              <a:rPr lang="ko-KR" altLang="en-US" sz="1200" dirty="0"/>
              <a:t>중 단열차단구조에 의한 </a:t>
            </a:r>
            <a:r>
              <a:rPr lang="ko-KR" altLang="en-US" sz="1200" dirty="0" err="1"/>
              <a:t>열성능</a:t>
            </a:r>
            <a:r>
              <a:rPr lang="ko-KR" altLang="en-US" sz="1200" dirty="0"/>
              <a:t> 향상</a:t>
            </a:r>
          </a:p>
          <a:p>
            <a:r>
              <a:rPr lang="en-US" altLang="ko-KR" sz="1200" dirty="0"/>
              <a:t>- </a:t>
            </a:r>
            <a:r>
              <a:rPr lang="ko-KR" altLang="en-US" sz="1200" dirty="0"/>
              <a:t>단열재로 사용되는 </a:t>
            </a:r>
            <a:r>
              <a:rPr lang="ko-KR" altLang="en-US" sz="1200" dirty="0" err="1"/>
              <a:t>폴리스티렌</a:t>
            </a:r>
            <a:r>
              <a:rPr lang="ko-KR" altLang="en-US" sz="1200" dirty="0"/>
              <a:t> 재활용 자재를 활용한 친환경 단열 프레임 구성 및 전사코팅에 의한 미관 향상</a:t>
            </a:r>
          </a:p>
          <a:p>
            <a:endParaRPr lang="ko-KR" altLang="en-US" sz="1200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0" y="0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124075" y="3116263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193" name="_x235852904" descr="EMB0000130808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029" y="2132856"/>
            <a:ext cx="7460285" cy="414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3024659" y="6423139"/>
            <a:ext cx="38779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en-US" altLang="ko-KR" sz="1000" b="1" dirty="0"/>
              <a:t>Window &amp; </a:t>
            </a:r>
            <a:r>
              <a:rPr lang="en-US" altLang="ko-KR" sz="1000" b="1" dirty="0" err="1"/>
              <a:t>Therm</a:t>
            </a:r>
            <a:r>
              <a:rPr lang="en-US" altLang="ko-KR" sz="1000" b="1" dirty="0"/>
              <a:t> 7.3 </a:t>
            </a:r>
            <a:r>
              <a:rPr lang="ko-KR" altLang="en-US" sz="1000" b="1" dirty="0"/>
              <a:t>프로그램을 이용한 </a:t>
            </a:r>
            <a:r>
              <a:rPr lang="ko-KR" altLang="en-US" sz="1000" b="1" dirty="0" err="1"/>
              <a:t>커튼월</a:t>
            </a:r>
            <a:r>
              <a:rPr lang="ko-KR" altLang="en-US" sz="1000" b="1" dirty="0"/>
              <a:t> 단면 온도 분포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42591" y="5096217"/>
            <a:ext cx="1163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단열성능 취약</a:t>
            </a:r>
            <a:endParaRPr lang="ko-KR" altLang="en-US" sz="1200" dirty="0">
              <a:solidFill>
                <a:srgbClr val="FF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071970" y="5095898"/>
            <a:ext cx="1163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solidFill>
                  <a:srgbClr val="00B0F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단열성능 보통</a:t>
            </a:r>
            <a:endParaRPr lang="ko-KR" altLang="en-US" sz="1200" dirty="0">
              <a:solidFill>
                <a:srgbClr val="00B0F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94299" y="5071184"/>
            <a:ext cx="1163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단열성능 양호</a:t>
            </a:r>
            <a:endParaRPr lang="ko-KR" altLang="en-US" sz="1200" dirty="0">
              <a:solidFill>
                <a:srgbClr val="00B05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190803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1872531" y="332656"/>
            <a:ext cx="646202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0"/>
            <a:r>
              <a:rPr lang="ko-KR" altLang="en-US" b="1" dirty="0" smtClean="0"/>
              <a:t>■</a:t>
            </a:r>
            <a:r>
              <a:rPr lang="en-US" altLang="ko-KR" sz="2600" b="1" dirty="0" smtClean="0"/>
              <a:t>270MM </a:t>
            </a:r>
            <a:r>
              <a:rPr lang="ko-KR" altLang="en-US" sz="2600" b="1" dirty="0" err="1" smtClean="0"/>
              <a:t>커튼월</a:t>
            </a:r>
            <a:r>
              <a:rPr lang="ko-KR" altLang="en-US" b="1" dirty="0" smtClean="0"/>
              <a:t> </a:t>
            </a:r>
            <a:r>
              <a:rPr lang="ko-KR" altLang="en-US" sz="2600" b="1" dirty="0" smtClean="0"/>
              <a:t>이중외피 시스템의 차별성</a:t>
            </a:r>
            <a:endParaRPr lang="ko-KR" altLang="en-US" sz="2600" b="1" dirty="0"/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  <p:sp>
        <p:nvSpPr>
          <p:cNvPr id="18" name="직사각형 17"/>
          <p:cNvSpPr/>
          <p:nvPr/>
        </p:nvSpPr>
        <p:spPr>
          <a:xfrm>
            <a:off x="849505" y="1097156"/>
            <a:ext cx="8373680" cy="17389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ko-KR" altLang="en-US" sz="1200" dirty="0"/>
              <a:t>⑧ </a:t>
            </a:r>
            <a:r>
              <a:rPr lang="ko-KR" altLang="en-US" sz="1200" dirty="0" err="1"/>
              <a:t>개구부</a:t>
            </a:r>
            <a:r>
              <a:rPr lang="en-US" altLang="ko-KR" sz="1200" dirty="0"/>
              <a:t>(ventilation opening)</a:t>
            </a:r>
            <a:endParaRPr lang="ko-KR" altLang="en-US" sz="1200" dirty="0"/>
          </a:p>
          <a:p>
            <a:pPr marL="171450" indent="-171450">
              <a:buFontTx/>
              <a:buChar char="-"/>
            </a:pPr>
            <a:r>
              <a:rPr lang="ko-KR" altLang="en-US" sz="1200" dirty="0" err="1" smtClean="0"/>
              <a:t>개구부는</a:t>
            </a:r>
            <a:r>
              <a:rPr lang="ko-KR" altLang="en-US" sz="1200" dirty="0" smtClean="0"/>
              <a:t> </a:t>
            </a:r>
            <a:r>
              <a:rPr lang="ko-KR" altLang="en-US" sz="1200" dirty="0" err="1"/>
              <a:t>벤트방식</a:t>
            </a:r>
            <a:r>
              <a:rPr lang="en-US" altLang="ko-KR" sz="1200" dirty="0"/>
              <a:t>, </a:t>
            </a:r>
            <a:r>
              <a:rPr lang="ko-KR" altLang="en-US" sz="1200" dirty="0" err="1"/>
              <a:t>미서기방식</a:t>
            </a:r>
            <a:r>
              <a:rPr lang="en-US" altLang="ko-KR" sz="1200" dirty="0"/>
              <a:t>, </a:t>
            </a:r>
            <a:r>
              <a:rPr lang="ko-KR" altLang="en-US" sz="1200" dirty="0" err="1"/>
              <a:t>캐이스먼트방식</a:t>
            </a:r>
            <a:r>
              <a:rPr lang="en-US" altLang="ko-KR" sz="1200" dirty="0"/>
              <a:t>, </a:t>
            </a:r>
            <a:r>
              <a:rPr lang="ko-KR" altLang="en-US" sz="1200" dirty="0" err="1"/>
              <a:t>프로젝션방식</a:t>
            </a:r>
            <a:r>
              <a:rPr lang="ko-KR" altLang="en-US" sz="1200" dirty="0"/>
              <a:t> 등으로 다양하게 조합하여 </a:t>
            </a:r>
            <a:r>
              <a:rPr lang="en-US" altLang="ko-KR" sz="1200" dirty="0"/>
              <a:t>CFD </a:t>
            </a:r>
            <a:r>
              <a:rPr lang="ko-KR" altLang="en-US" sz="1200" dirty="0"/>
              <a:t>시뮬레이션 및 실물</a:t>
            </a:r>
            <a:r>
              <a:rPr lang="en-US" altLang="ko-KR" sz="1200" dirty="0"/>
              <a:t>(mock-up) </a:t>
            </a:r>
            <a:r>
              <a:rPr lang="ko-KR" altLang="en-US" sz="1200" dirty="0" err="1"/>
              <a:t>챔버실험을</a:t>
            </a:r>
            <a:r>
              <a:rPr lang="ko-KR" altLang="en-US" sz="1200" dirty="0"/>
              <a:t> 통해 </a:t>
            </a:r>
            <a:r>
              <a:rPr lang="ko-KR" altLang="en-US" sz="1200" dirty="0" err="1"/>
              <a:t>고층형과</a:t>
            </a:r>
            <a:r>
              <a:rPr lang="ko-KR" altLang="en-US" sz="1200" dirty="0"/>
              <a:t> </a:t>
            </a:r>
            <a:r>
              <a:rPr lang="ko-KR" altLang="en-US" sz="1200" dirty="0" err="1"/>
              <a:t>저층형</a:t>
            </a:r>
            <a:r>
              <a:rPr lang="ko-KR" altLang="en-US" sz="1200" dirty="0"/>
              <a:t> 등 건물의 유형과 특성에 맞게 맞춤형으로 </a:t>
            </a:r>
            <a:r>
              <a:rPr lang="ko-KR" altLang="en-US" sz="1200" dirty="0" smtClean="0"/>
              <a:t>제공</a:t>
            </a:r>
            <a:endParaRPr lang="en-US" altLang="ko-KR" sz="1200" dirty="0" smtClean="0"/>
          </a:p>
          <a:p>
            <a:pPr marL="171450" indent="-171450">
              <a:buFontTx/>
              <a:buChar char="-"/>
            </a:pPr>
            <a:endParaRPr lang="en-US" altLang="ko-KR" sz="1200" dirty="0"/>
          </a:p>
          <a:p>
            <a:r>
              <a:rPr lang="ko-KR" altLang="en-US" sz="1200" dirty="0" smtClean="0"/>
              <a:t>⑨ </a:t>
            </a:r>
            <a:r>
              <a:rPr lang="ko-KR" altLang="en-US" sz="1200" dirty="0"/>
              <a:t>최적화 설계를 통한 경제적인 단면구조 구성</a:t>
            </a:r>
          </a:p>
          <a:p>
            <a:r>
              <a:rPr lang="en-US" altLang="ko-KR" sz="1200" dirty="0"/>
              <a:t>- </a:t>
            </a:r>
            <a:r>
              <a:rPr lang="ko-KR" altLang="en-US" sz="1200" dirty="0" err="1"/>
              <a:t>커튼월의</a:t>
            </a:r>
            <a:r>
              <a:rPr lang="ko-KR" altLang="en-US" sz="1200" dirty="0"/>
              <a:t> 원가에 영향을 미치는 요소는 표 </a:t>
            </a:r>
            <a:r>
              <a:rPr lang="en-US" altLang="ko-KR" sz="1200" dirty="0"/>
              <a:t>2</a:t>
            </a:r>
            <a:r>
              <a:rPr lang="ko-KR" altLang="en-US" sz="1200" dirty="0"/>
              <a:t>와 같이 크게 원자재</a:t>
            </a:r>
            <a:r>
              <a:rPr lang="en-US" altLang="ko-KR" sz="1200" dirty="0"/>
              <a:t>, </a:t>
            </a:r>
            <a:r>
              <a:rPr lang="ko-KR" altLang="en-US" sz="1200" dirty="0"/>
              <a:t>부자재</a:t>
            </a:r>
            <a:r>
              <a:rPr lang="en-US" altLang="ko-KR" sz="1200" dirty="0"/>
              <a:t>, </a:t>
            </a:r>
            <a:r>
              <a:rPr lang="ko-KR" altLang="en-US" sz="1200" dirty="0"/>
              <a:t>무형요소로 나눌 수 있음</a:t>
            </a:r>
          </a:p>
          <a:p>
            <a:r>
              <a:rPr lang="en-US" altLang="ko-KR" sz="1200" dirty="0"/>
              <a:t>- </a:t>
            </a:r>
            <a:r>
              <a:rPr lang="ko-KR" altLang="en-US" sz="1200" dirty="0"/>
              <a:t>일반적으로 기능 및 성능을 만족하면서 원가 절감 자체가 어려우나</a:t>
            </a:r>
            <a:r>
              <a:rPr lang="en-US" altLang="ko-KR" sz="1200" dirty="0"/>
              <a:t>, </a:t>
            </a:r>
            <a:r>
              <a:rPr lang="ko-KR" altLang="en-US" sz="1200" dirty="0"/>
              <a:t>건축 설계 초기단계부터 </a:t>
            </a:r>
            <a:r>
              <a:rPr lang="ko-KR" altLang="en-US" sz="1200" dirty="0" err="1"/>
              <a:t>몇가지</a:t>
            </a:r>
            <a:r>
              <a:rPr lang="ko-KR" altLang="en-US" sz="1200" dirty="0"/>
              <a:t> 검토사항이 반영된다면 과도한 설계를 방지하고 경제적인 설계로 요구되는 성능을 만족하는 설계가 가능함</a:t>
            </a:r>
          </a:p>
          <a:p>
            <a:pPr marL="171450" indent="-171450">
              <a:buFontTx/>
              <a:buChar char="-"/>
            </a:pPr>
            <a:endParaRPr lang="ko-KR" altLang="en-US" sz="1100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0" y="0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124075" y="3116263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2289" name="_x237972656" descr="EMB0000130808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007" y="2996952"/>
            <a:ext cx="5164138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194244" y="6235064"/>
            <a:ext cx="2238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ko-KR" altLang="ko-KR" sz="1000" b="1" dirty="0" err="1">
                <a:solidFill>
                  <a:srgbClr val="000000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커튼월의</a:t>
            </a:r>
            <a:r>
              <a:rPr lang="ko-KR" altLang="ko-KR" sz="1000" b="1" dirty="0">
                <a:solidFill>
                  <a:srgbClr val="000000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원가를 결정하는 </a:t>
            </a:r>
            <a:r>
              <a:rPr lang="en-US" altLang="ko-KR" sz="1000" b="1" dirty="0" smtClean="0">
                <a:solidFill>
                  <a:srgbClr val="000000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3</a:t>
            </a:r>
            <a:r>
              <a:rPr lang="ko-KR" altLang="en-US" sz="1000" b="1" dirty="0" smtClean="0">
                <a:solidFill>
                  <a:srgbClr val="000000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대 </a:t>
            </a:r>
            <a:r>
              <a:rPr lang="ko-KR" altLang="ko-KR" sz="1000" b="1" dirty="0" smtClean="0">
                <a:solidFill>
                  <a:srgbClr val="000000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요소 </a:t>
            </a:r>
            <a:endParaRPr lang="en-US" altLang="ko-KR" sz="1000" b="1" dirty="0">
              <a:solidFill>
                <a:srgbClr val="000000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lvl="0"/>
            <a:endParaRPr lang="ko-KR" altLang="ko-KR" sz="800" dirty="0"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54858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/>
          <p:cNvSpPr/>
          <p:nvPr/>
        </p:nvSpPr>
        <p:spPr>
          <a:xfrm>
            <a:off x="2073304" y="335760"/>
            <a:ext cx="55563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800" b="1" dirty="0" smtClean="0"/>
              <a:t>■</a:t>
            </a:r>
            <a:r>
              <a:rPr lang="en-US" altLang="ko-KR" sz="2800" b="1" dirty="0" smtClean="0"/>
              <a:t> </a:t>
            </a:r>
            <a:r>
              <a:rPr lang="ko-KR" altLang="en-US" sz="2800" b="1" dirty="0" smtClean="0"/>
              <a:t>절약 설계를 </a:t>
            </a:r>
            <a:r>
              <a:rPr lang="ko-KR" altLang="en-US" sz="2800" b="1" dirty="0"/>
              <a:t>위한 </a:t>
            </a:r>
            <a:r>
              <a:rPr lang="ko-KR" altLang="en-US" sz="2800" b="1" dirty="0" smtClean="0"/>
              <a:t>검토 사항</a:t>
            </a:r>
            <a:endParaRPr lang="ko-KR" altLang="en-US" sz="2800" b="1" dirty="0"/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397418"/>
              </p:ext>
            </p:extLst>
          </p:nvPr>
        </p:nvGraphicFramePr>
        <p:xfrm>
          <a:off x="840729" y="1259681"/>
          <a:ext cx="8021517" cy="4982464"/>
        </p:xfrm>
        <a:graphic>
          <a:graphicData uri="http://schemas.openxmlformats.org/drawingml/2006/table">
            <a:tbl>
              <a:tblPr/>
              <a:tblGrid>
                <a:gridCol w="391293"/>
                <a:gridCol w="1799950"/>
                <a:gridCol w="1878209"/>
                <a:gridCol w="2426020"/>
                <a:gridCol w="1526045"/>
              </a:tblGrid>
              <a:tr h="351444">
                <a:tc grid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ko-KR" altLang="en-US" sz="1800" b="1" kern="0" spc="0" dirty="0" smtClean="0">
                          <a:solidFill>
                            <a:schemeClr val="bg1"/>
                          </a:solidFill>
                          <a:effectLst/>
                        </a:rPr>
                        <a:t>구  분</a:t>
                      </a:r>
                      <a:endParaRPr lang="ko-KR" altLang="en-US" sz="1800" b="1" kern="0" spc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E845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endParaRPr lang="ko-KR" altLang="en-US" sz="1800" b="1" kern="0" spc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E84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0" dirty="0" smtClean="0">
                          <a:solidFill>
                            <a:schemeClr val="bg1"/>
                          </a:solidFill>
                          <a:effectLst/>
                        </a:rPr>
                        <a:t>내     용</a:t>
                      </a:r>
                      <a:endParaRPr lang="ko-KR" altLang="en-US" sz="1800" b="1" kern="0" spc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E84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kern="0" spc="0" dirty="0" smtClean="0">
                          <a:solidFill>
                            <a:schemeClr val="bg1"/>
                          </a:solidFill>
                          <a:effectLst/>
                        </a:rPr>
                        <a:t>KEY</a:t>
                      </a:r>
                      <a:r>
                        <a:rPr lang="en-US" altLang="ko-KR" sz="1800" b="1" kern="0" spc="0" baseline="0" dirty="0" smtClean="0">
                          <a:solidFill>
                            <a:schemeClr val="bg1"/>
                          </a:solidFill>
                          <a:effectLst/>
                        </a:rPr>
                        <a:t> POINT</a:t>
                      </a:r>
                      <a:endParaRPr lang="ko-KR" altLang="en-US" sz="1800" b="1" kern="0" spc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E84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0" dirty="0" smtClean="0">
                          <a:solidFill>
                            <a:schemeClr val="bg1"/>
                          </a:solidFill>
                          <a:effectLst/>
                        </a:rPr>
                        <a:t>절감부위</a:t>
                      </a:r>
                      <a:endParaRPr lang="ko-KR" altLang="en-US" sz="1800" b="1" kern="0" spc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E8459"/>
                    </a:solidFill>
                  </a:tcPr>
                </a:tc>
              </a:tr>
              <a:tr h="285333">
                <a:tc rowSpan="5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구조적 요소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건물  위치</a:t>
                      </a:r>
                      <a:endParaRPr lang="en-US" altLang="ko-KR" sz="1600" b="1" kern="0" spc="0" dirty="0" smtClean="0">
                        <a:solidFill>
                          <a:srgbClr val="000000"/>
                        </a:solidFill>
                        <a:effectLst/>
                        <a:ea typeface="굴림"/>
                      </a:endParaRPr>
                    </a:p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건물 </a:t>
                      </a: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높이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dirty="0" smtClean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1)</a:t>
                      </a: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풍압의 </a:t>
                      </a:r>
                      <a:r>
                        <a:rPr lang="en-US" altLang="ko-KR" sz="1600" b="1" kern="0" spc="0" baseline="0" dirty="0" smtClean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 </a:t>
                      </a:r>
                      <a:r>
                        <a:rPr lang="ko-KR" altLang="en-US" sz="1600" b="1" kern="0" spc="0" baseline="0" dirty="0" smtClean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적용 </a:t>
                      </a:r>
                      <a:endParaRPr lang="en-US" altLang="ko-KR" sz="1600" b="1" kern="0" spc="0" baseline="0" dirty="0" smtClean="0">
                        <a:solidFill>
                          <a:srgbClr val="000000"/>
                        </a:solidFill>
                        <a:effectLst/>
                        <a:ea typeface="굴림"/>
                      </a:endParaRPr>
                    </a:p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결정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FF"/>
                          </a:solidFill>
                          <a:effectLst/>
                        </a:rPr>
                        <a:t>   법규적용 </a:t>
                      </a:r>
                      <a:r>
                        <a:rPr lang="ko-KR" altLang="en-US" sz="1600" b="1" kern="0" spc="0" baseline="0" dirty="0" smtClean="0">
                          <a:solidFill>
                            <a:srgbClr val="0000FF"/>
                          </a:solidFill>
                          <a:effectLst/>
                        </a:rPr>
                        <a:t>    </a:t>
                      </a:r>
                      <a:r>
                        <a:rPr lang="en-US" altLang="ko-KR" sz="1600" b="1" kern="0" spc="0" baseline="0" dirty="0" smtClean="0">
                          <a:solidFill>
                            <a:srgbClr val="0000FF"/>
                          </a:solidFill>
                          <a:effectLst/>
                        </a:rPr>
                        <a:t>x</a:t>
                      </a:r>
                    </a:p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baseline="0" dirty="0" smtClean="0">
                          <a:solidFill>
                            <a:srgbClr val="0000FF"/>
                          </a:solidFill>
                          <a:effectLst/>
                        </a:rPr>
                        <a:t>풍동시험 적용   </a:t>
                      </a:r>
                      <a:r>
                        <a:rPr lang="en-US" altLang="ko-KR" sz="1600" b="1" kern="0" spc="0" baseline="0" dirty="0" smtClean="0">
                          <a:solidFill>
                            <a:srgbClr val="0000FF"/>
                          </a:solidFill>
                          <a:effectLst/>
                        </a:rPr>
                        <a:t>O</a:t>
                      </a:r>
                      <a:endParaRPr lang="ko-KR" altLang="en-US" sz="1600" b="1" kern="0" spc="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Mullion</a:t>
                      </a:r>
                    </a:p>
                    <a:p>
                      <a:pPr algn="ctr"/>
                      <a:r>
                        <a:rPr lang="en-US" altLang="ko-KR" sz="1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Transom</a:t>
                      </a: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4570"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8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5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dirty="0" smtClean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2)</a:t>
                      </a: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건물</a:t>
                      </a:r>
                      <a:r>
                        <a:rPr lang="ko-KR" altLang="en-US" sz="1600" b="1" kern="0" spc="0" baseline="0" dirty="0" smtClean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 </a:t>
                      </a: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층고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2)ANCHOR </a:t>
                      </a: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간의 </a:t>
                      </a:r>
                      <a:endParaRPr lang="en-US" altLang="ko-KR" sz="1600" b="1" kern="0" spc="0" dirty="0" smtClean="0">
                        <a:solidFill>
                          <a:srgbClr val="000000"/>
                        </a:solidFill>
                        <a:effectLst/>
                        <a:ea typeface="굴림"/>
                      </a:endParaRPr>
                    </a:p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거리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FF"/>
                          </a:solidFill>
                          <a:effectLst/>
                        </a:rPr>
                        <a:t>층고 최소화</a:t>
                      </a:r>
                      <a:endParaRPr lang="ko-KR" altLang="en-US" sz="1600" b="1" kern="0" spc="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Mullion</a:t>
                      </a: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8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4D0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dirty="0" smtClean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3)</a:t>
                      </a: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입면 상</a:t>
                      </a:r>
                      <a:endParaRPr lang="en-US" altLang="ko-KR" sz="1600" b="1" kern="0" spc="0" dirty="0" smtClean="0">
                        <a:solidFill>
                          <a:srgbClr val="000000"/>
                        </a:solidFill>
                        <a:effectLst/>
                        <a:ea typeface="굴림"/>
                      </a:endParaRPr>
                    </a:p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 </a:t>
                      </a: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모듈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수직</a:t>
                      </a:r>
                      <a:r>
                        <a:rPr lang="en-US" altLang="ko-KR" sz="1600" b="1" kern="0" spc="0" dirty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, </a:t>
                      </a: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수평재의</a:t>
                      </a:r>
                      <a:endParaRPr lang="en-US" altLang="ko-KR" sz="1600" b="1" kern="0" spc="0" dirty="0" smtClean="0">
                        <a:solidFill>
                          <a:srgbClr val="000000"/>
                        </a:solidFill>
                        <a:effectLst/>
                        <a:ea typeface="굴림"/>
                      </a:endParaRPr>
                    </a:p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 분담하중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kern="0" spc="0" dirty="0" smtClean="0">
                          <a:solidFill>
                            <a:srgbClr val="0000FF"/>
                          </a:solidFill>
                          <a:effectLst/>
                          <a:ea typeface="굴림"/>
                        </a:rPr>
                        <a:t>수직</a:t>
                      </a:r>
                      <a:r>
                        <a:rPr lang="en-US" altLang="ko-KR" sz="1600" b="1" kern="0" spc="0" dirty="0" smtClean="0">
                          <a:solidFill>
                            <a:srgbClr val="0000FF"/>
                          </a:solidFill>
                          <a:effectLst/>
                          <a:latin typeface="굴림"/>
                        </a:rPr>
                        <a:t>, </a:t>
                      </a:r>
                      <a:r>
                        <a:rPr lang="ko-KR" altLang="en-US" sz="1600" b="1" kern="0" spc="0" dirty="0" smtClean="0">
                          <a:solidFill>
                            <a:srgbClr val="0000FF"/>
                          </a:solidFill>
                          <a:effectLst/>
                          <a:ea typeface="굴림"/>
                        </a:rPr>
                        <a:t>수평부재</a:t>
                      </a:r>
                      <a:endParaRPr lang="en-US" altLang="ko-KR" sz="1600" b="1" kern="0" spc="0" dirty="0" smtClean="0">
                        <a:solidFill>
                          <a:srgbClr val="0000FF"/>
                        </a:solidFill>
                        <a:effectLst/>
                        <a:ea typeface="굴림"/>
                      </a:endParaRPr>
                    </a:p>
                    <a:p>
                      <a:pPr marL="0" marR="0" indent="0" algn="ctr" defTabSz="914400" rtl="0" eaLnBrk="1" fontAlgn="base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kern="0" spc="0" dirty="0" smtClean="0">
                          <a:solidFill>
                            <a:srgbClr val="0000FF"/>
                          </a:solidFill>
                          <a:effectLst/>
                          <a:ea typeface="굴림"/>
                        </a:rPr>
                        <a:t>간격 최소화</a:t>
                      </a:r>
                      <a:endParaRPr lang="ko-KR" altLang="en-US" sz="1600" b="1" kern="0" spc="0" dirty="0" smtClean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Mullion</a:t>
                      </a:r>
                    </a:p>
                    <a:p>
                      <a:pPr algn="ctr"/>
                      <a:r>
                        <a:rPr lang="en-US" altLang="ko-KR" sz="1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Transom</a:t>
                      </a: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8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5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dirty="0" smtClean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4)</a:t>
                      </a:r>
                      <a:r>
                        <a:rPr lang="ko-KR" altLang="en-US" sz="1600" b="1" kern="0" spc="0" dirty="0" err="1" smtClean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수평재</a:t>
                      </a: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 </a:t>
                      </a:r>
                      <a:endParaRPr lang="en-US" altLang="ko-KR" sz="1600" b="1" kern="0" spc="0" dirty="0" smtClean="0">
                        <a:solidFill>
                          <a:srgbClr val="000000"/>
                        </a:solidFill>
                        <a:effectLst/>
                        <a:ea typeface="굴림"/>
                      </a:endParaRPr>
                    </a:p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간격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수직재의</a:t>
                      </a:r>
                      <a:endParaRPr lang="en-US" altLang="ko-KR" sz="1600" b="1" kern="0" spc="0" dirty="0" smtClean="0">
                        <a:solidFill>
                          <a:srgbClr val="000000"/>
                        </a:solidFill>
                        <a:effectLst/>
                        <a:ea typeface="굴림"/>
                      </a:endParaRPr>
                    </a:p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 좌굴 길이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kern="0" spc="0" dirty="0" smtClean="0">
                          <a:solidFill>
                            <a:srgbClr val="0000FF"/>
                          </a:solidFill>
                          <a:effectLst/>
                          <a:ea typeface="굴림"/>
                        </a:rPr>
                        <a:t>수평부재</a:t>
                      </a:r>
                      <a:endParaRPr lang="en-US" altLang="ko-KR" sz="1600" b="1" kern="0" spc="0" dirty="0" smtClean="0">
                        <a:solidFill>
                          <a:srgbClr val="0000FF"/>
                        </a:solidFill>
                        <a:effectLst/>
                        <a:ea typeface="굴림"/>
                      </a:endParaRPr>
                    </a:p>
                    <a:p>
                      <a:pPr marL="0" marR="0" indent="0" algn="ctr" defTabSz="914400" rtl="0" eaLnBrk="1" fontAlgn="base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kern="0" spc="0" dirty="0" smtClean="0">
                          <a:solidFill>
                            <a:srgbClr val="0000FF"/>
                          </a:solidFill>
                          <a:effectLst/>
                          <a:ea typeface="굴림"/>
                        </a:rPr>
                        <a:t>간격 최소화</a:t>
                      </a:r>
                      <a:endParaRPr lang="ko-KR" altLang="en-US" sz="1600" b="1" kern="0" spc="0" dirty="0" smtClean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Mullion</a:t>
                      </a: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8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4D0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dirty="0" smtClean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5)</a:t>
                      </a: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부재이음매</a:t>
                      </a:r>
                      <a:endParaRPr lang="en-US" altLang="ko-KR" sz="1600" b="1" kern="0" spc="0" dirty="0" smtClean="0">
                        <a:solidFill>
                          <a:srgbClr val="000000"/>
                        </a:solidFill>
                        <a:effectLst/>
                        <a:ea typeface="굴림"/>
                      </a:endParaRPr>
                    </a:p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dirty="0" smtClean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&amp;</a:t>
                      </a: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 </a:t>
                      </a: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앵커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수직재의 </a:t>
                      </a:r>
                      <a:endParaRPr lang="en-US" altLang="ko-KR" sz="1600" b="1" kern="0" spc="0" dirty="0" smtClean="0">
                        <a:solidFill>
                          <a:srgbClr val="000000"/>
                        </a:solidFill>
                        <a:effectLst/>
                        <a:ea typeface="굴림"/>
                      </a:endParaRPr>
                    </a:p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좌굴 길이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FF"/>
                          </a:solidFill>
                          <a:effectLst/>
                        </a:rPr>
                        <a:t>익스펜션 조인트와</a:t>
                      </a:r>
                      <a:endParaRPr lang="en-US" altLang="ko-KR" sz="1600" b="1" kern="0" spc="0" dirty="0" smtClean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FF"/>
                          </a:solidFill>
                          <a:effectLst/>
                        </a:rPr>
                        <a:t>앵커 간격  조절</a:t>
                      </a:r>
                      <a:r>
                        <a:rPr lang="en-US" altLang="ko-KR" sz="1200" b="1" kern="0" spc="0" dirty="0" smtClean="0">
                          <a:solidFill>
                            <a:srgbClr val="0000FF"/>
                          </a:solidFill>
                          <a:effectLst/>
                        </a:rPr>
                        <a:t>(3~400MM:3~4M</a:t>
                      </a:r>
                      <a:r>
                        <a:rPr lang="ko-KR" altLang="en-US" sz="1200" b="1" kern="0" spc="0" dirty="0" smtClean="0">
                          <a:solidFill>
                            <a:srgbClr val="0000FF"/>
                          </a:solidFill>
                          <a:effectLst/>
                        </a:rPr>
                        <a:t>기준</a:t>
                      </a:r>
                      <a:r>
                        <a:rPr lang="en-US" altLang="ko-KR" sz="1200" b="1" kern="0" spc="0" dirty="0" smtClean="0">
                          <a:solidFill>
                            <a:srgbClr val="0000FF"/>
                          </a:solidFill>
                          <a:effectLst/>
                        </a:rPr>
                        <a:t>)</a:t>
                      </a:r>
                      <a:endParaRPr lang="ko-KR" altLang="en-US" sz="1200" b="1" kern="0" spc="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Mullion</a:t>
                      </a: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6908">
                <a:tc row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기능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kern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a typeface="새굴림"/>
                        </a:rPr>
                        <a:t>6)SPANDREL</a:t>
                      </a:r>
                    </a:p>
                    <a:p>
                      <a:pPr marL="0" marR="0" indent="0" algn="ctr" defTabSz="914400" rtl="0" eaLnBrk="1" fontAlgn="base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kern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a typeface="새굴림"/>
                        </a:rPr>
                        <a:t>TRANSOM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부재 절약 가능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 smtClean="0">
                          <a:solidFill>
                            <a:srgbClr val="0000FF"/>
                          </a:solidFill>
                          <a:effectLst/>
                        </a:rPr>
                        <a:t>SPANDREL</a:t>
                      </a:r>
                      <a:r>
                        <a:rPr lang="en-US" altLang="ko-KR" sz="1200" b="1" kern="0" spc="0" baseline="0" dirty="0" smtClean="0">
                          <a:solidFill>
                            <a:srgbClr val="0000FF"/>
                          </a:solidFill>
                          <a:effectLst/>
                        </a:rPr>
                        <a:t>  </a:t>
                      </a:r>
                      <a:r>
                        <a:rPr lang="ko-KR" altLang="en-US" sz="1200" b="1" kern="0" spc="0" baseline="0" dirty="0" smtClean="0">
                          <a:solidFill>
                            <a:srgbClr val="0000FF"/>
                          </a:solidFill>
                          <a:effectLst/>
                        </a:rPr>
                        <a:t>볼륨에 </a:t>
                      </a:r>
                      <a:endParaRPr lang="en-US" altLang="ko-KR" sz="1200" b="1" kern="0" spc="0" baseline="0" dirty="0" smtClean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baseline="0" dirty="0" smtClean="0">
                          <a:solidFill>
                            <a:srgbClr val="0000FF"/>
                          </a:solidFill>
                          <a:effectLst/>
                        </a:rPr>
                        <a:t>맞는 부재 절감설계</a:t>
                      </a:r>
                      <a:endParaRPr lang="ko-KR" altLang="en-US" sz="1200" b="1" kern="0" spc="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Transom</a:t>
                      </a: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04104"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4D0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부재조립 </a:t>
                      </a:r>
                      <a:endParaRPr lang="en-US" altLang="ko-KR" sz="1600" b="1" kern="0" spc="0" dirty="0" smtClean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유리시공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7)</a:t>
                      </a: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캡 </a:t>
                      </a:r>
                      <a:r>
                        <a:rPr lang="en-US" altLang="ko-KR" sz="1600" b="1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BAR TYPE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FF"/>
                          </a:solidFill>
                          <a:effectLst/>
                        </a:rPr>
                        <a:t>부재 </a:t>
                      </a:r>
                      <a:r>
                        <a:rPr lang="ko-KR" altLang="en-US" sz="1600" b="1" kern="0" spc="0" dirty="0" err="1" smtClean="0">
                          <a:solidFill>
                            <a:srgbClr val="0000FF"/>
                          </a:solidFill>
                          <a:effectLst/>
                        </a:rPr>
                        <a:t>긴결</a:t>
                      </a:r>
                      <a:r>
                        <a:rPr lang="en-US" altLang="ko-KR" sz="1600" b="1" kern="0" spc="0" dirty="0" smtClean="0">
                          <a:solidFill>
                            <a:srgbClr val="0000FF"/>
                          </a:solidFill>
                          <a:effectLst/>
                        </a:rPr>
                        <a:t>(M/T)</a:t>
                      </a:r>
                    </a:p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FF"/>
                          </a:solidFill>
                          <a:effectLst/>
                        </a:rPr>
                        <a:t>유리시공  편리성</a:t>
                      </a:r>
                      <a:endParaRPr lang="ko-KR" altLang="en-US" sz="1600" b="1" kern="0" spc="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CAP</a:t>
                      </a:r>
                      <a:r>
                        <a:rPr lang="ko-KR" altLang="en-US" sz="16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중량</a:t>
                      </a:r>
                      <a:endParaRPr lang="en-US" altLang="ko-KR" sz="1600" b="1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ko-KR" altLang="en-US" sz="1600" b="1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시공비</a:t>
                      </a:r>
                      <a:endParaRPr lang="en-US" altLang="ko-KR" sz="1600" b="1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직사각형 1"/>
          <p:cNvSpPr/>
          <p:nvPr/>
        </p:nvSpPr>
        <p:spPr>
          <a:xfrm>
            <a:off x="1089800" y="6240878"/>
            <a:ext cx="4569050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b="1" kern="0" dirty="0" smtClean="0">
                <a:solidFill>
                  <a:srgbClr val="0000FF"/>
                </a:solidFill>
              </a:rPr>
              <a:t>유리구성 또한 절감 요인 중 큰 변수로 작용</a:t>
            </a:r>
            <a:endParaRPr lang="ko-KR" altLang="en-US" b="1" kern="0" dirty="0">
              <a:solidFill>
                <a:srgbClr val="0000FF"/>
              </a:solidFill>
            </a:endParaRPr>
          </a:p>
        </p:txBody>
      </p:sp>
      <p:cxnSp>
        <p:nvCxnSpPr>
          <p:cNvPr id="9" name="직선 연결선 8"/>
          <p:cNvCxnSpPr/>
          <p:nvPr/>
        </p:nvCxnSpPr>
        <p:spPr>
          <a:xfrm flipH="1">
            <a:off x="838292" y="4835252"/>
            <a:ext cx="3976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962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/>
          <p:cNvSpPr/>
          <p:nvPr/>
        </p:nvSpPr>
        <p:spPr>
          <a:xfrm>
            <a:off x="977682" y="1255146"/>
            <a:ext cx="82954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/>
              <a:t> </a:t>
            </a:r>
            <a:r>
              <a:rPr lang="ko-KR" altLang="en-US" b="1" dirty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 ◎</a:t>
            </a:r>
            <a:r>
              <a:rPr lang="ko-KR" altLang="en-US" dirty="0" smtClean="0"/>
              <a:t> </a:t>
            </a:r>
            <a:r>
              <a:rPr lang="ko-KR" altLang="en-US" dirty="0"/>
              <a:t>풍압의 산정 </a:t>
            </a:r>
            <a:r>
              <a:rPr lang="en-US" altLang="ko-KR" dirty="0"/>
              <a:t>: </a:t>
            </a:r>
            <a:r>
              <a:rPr lang="ko-KR" altLang="en-US" dirty="0"/>
              <a:t>건물의 </a:t>
            </a:r>
            <a:r>
              <a:rPr lang="ko-KR" altLang="en-US" b="1" dirty="0"/>
              <a:t>풍동시험</a:t>
            </a:r>
            <a:r>
              <a:rPr lang="ko-KR" altLang="en-US" dirty="0"/>
              <a:t> </a:t>
            </a:r>
            <a:r>
              <a:rPr lang="ko-KR" altLang="en-US" dirty="0" err="1" smtClean="0"/>
              <a:t>시험결과치</a:t>
            </a:r>
            <a:r>
              <a:rPr lang="ko-KR" altLang="en-US" dirty="0" smtClean="0"/>
              <a:t> </a:t>
            </a:r>
            <a:r>
              <a:rPr lang="en-US" altLang="ko-KR" dirty="0" smtClean="0"/>
              <a:t>VS</a:t>
            </a:r>
            <a:r>
              <a:rPr lang="ko-KR" altLang="en-US" dirty="0" smtClean="0"/>
              <a:t> </a:t>
            </a:r>
            <a:r>
              <a:rPr lang="ko-KR" altLang="en-US" b="1" dirty="0"/>
              <a:t>법규에 의한 </a:t>
            </a:r>
            <a:r>
              <a:rPr lang="ko-KR" altLang="en-US" b="1" dirty="0" smtClean="0"/>
              <a:t>산정방법</a:t>
            </a:r>
            <a:endParaRPr lang="ko-KR" altLang="en-US" dirty="0"/>
          </a:p>
        </p:txBody>
      </p:sp>
      <p:sp>
        <p:nvSpPr>
          <p:cNvPr id="3" name="직사각형 2"/>
          <p:cNvSpPr/>
          <p:nvPr/>
        </p:nvSpPr>
        <p:spPr>
          <a:xfrm>
            <a:off x="2073303" y="519063"/>
            <a:ext cx="5008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="1" dirty="0" smtClean="0"/>
              <a:t>1) </a:t>
            </a:r>
            <a:r>
              <a:rPr lang="ko-KR" altLang="en-US" sz="2400" b="1" dirty="0"/>
              <a:t>풍압 </a:t>
            </a:r>
            <a:r>
              <a:rPr lang="ko-KR" altLang="en-US" sz="2400" b="1" dirty="0" smtClean="0"/>
              <a:t>적용 검토 </a:t>
            </a:r>
            <a:endParaRPr lang="en-US" altLang="ko-KR" sz="2400" b="1" dirty="0"/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558776"/>
              </p:ext>
            </p:extLst>
          </p:nvPr>
        </p:nvGraphicFramePr>
        <p:xfrm>
          <a:off x="1237563" y="1743299"/>
          <a:ext cx="7739416" cy="4110352"/>
        </p:xfrm>
        <a:graphic>
          <a:graphicData uri="http://schemas.openxmlformats.org/drawingml/2006/table">
            <a:tbl>
              <a:tblPr/>
              <a:tblGrid>
                <a:gridCol w="1801217"/>
                <a:gridCol w="2729593"/>
                <a:gridCol w="3208606"/>
              </a:tblGrid>
              <a:tr h="446840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ko-KR" altLang="en-US" sz="1800" b="1" kern="0" spc="0" dirty="0" smtClean="0">
                          <a:solidFill>
                            <a:schemeClr val="bg1"/>
                          </a:solidFill>
                          <a:effectLst/>
                        </a:rPr>
                        <a:t>구  분</a:t>
                      </a:r>
                      <a:endParaRPr lang="ko-KR" altLang="en-US" sz="1800" b="1" kern="0" spc="0" dirty="0">
                        <a:solidFill>
                          <a:srgbClr val="000000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70393" marR="70393" marT="17907" marB="17907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84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ko-KR" altLang="en-US" sz="1800" b="1" kern="0" spc="0" dirty="0">
                          <a:solidFill>
                            <a:schemeClr val="bg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정    </a:t>
                      </a:r>
                      <a:r>
                        <a:rPr lang="ko-KR" altLang="en-US" sz="1800" b="1" kern="0" spc="0" dirty="0" err="1">
                          <a:solidFill>
                            <a:schemeClr val="bg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압</a:t>
                      </a:r>
                      <a:endParaRPr lang="ko-KR" altLang="en-US" sz="1800" b="1" kern="0" spc="0" dirty="0">
                        <a:solidFill>
                          <a:schemeClr val="bg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84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ko-KR" altLang="en-US" sz="1800" b="1" kern="0" spc="0" dirty="0">
                          <a:solidFill>
                            <a:schemeClr val="bg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부     </a:t>
                      </a:r>
                      <a:r>
                        <a:rPr lang="ko-KR" altLang="en-US" sz="1800" b="1" kern="0" spc="0" dirty="0" err="1">
                          <a:solidFill>
                            <a:schemeClr val="bg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압</a:t>
                      </a:r>
                      <a:endParaRPr lang="ko-KR" altLang="en-US" sz="1800" b="1" kern="0" spc="0" dirty="0">
                        <a:solidFill>
                          <a:schemeClr val="bg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8459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ko-KR" altLang="en-US" sz="1600" b="1" kern="0" spc="0" dirty="0" err="1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풍동</a:t>
                      </a: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</a:t>
                      </a: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시험에</a:t>
                      </a:r>
                      <a:endParaRPr lang="en-US" altLang="ko-KR" sz="1600" b="1" kern="0" spc="0" dirty="0" smtClean="0">
                        <a:solidFill>
                          <a:srgbClr val="000000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의한 </a:t>
                      </a: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풍압</a:t>
                      </a:r>
                    </a:p>
                  </a:txBody>
                  <a:tcPr marL="70393" marR="70393" marT="17907" marB="17907" anchor="ctr">
                    <a:lnL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FF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*</a:t>
                      </a:r>
                      <a:r>
                        <a:rPr lang="en-US" altLang="ko-KR" sz="1600" b="1" kern="0" spc="0" dirty="0">
                          <a:solidFill>
                            <a:srgbClr val="0000FF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176KG/M2 ~ </a:t>
                      </a:r>
                      <a:r>
                        <a:rPr lang="en-US" altLang="ko-KR" sz="1600" b="1" kern="0" spc="0" dirty="0" smtClean="0">
                          <a:solidFill>
                            <a:srgbClr val="0000FF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229KG/M2</a:t>
                      </a: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건물의 면</a:t>
                      </a:r>
                      <a:r>
                        <a:rPr lang="en-US" altLang="ko-KR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, </a:t>
                      </a: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위치 별 차이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70393" marR="70393" marT="17907" marB="1790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FF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*</a:t>
                      </a:r>
                      <a:r>
                        <a:rPr lang="en-US" altLang="ko-KR" sz="1600" b="1" kern="0" spc="0" dirty="0" smtClean="0">
                          <a:solidFill>
                            <a:srgbClr val="0000FF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-245KG/M2 ~ -345KG/M2</a:t>
                      </a:r>
                    </a:p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건물의 면</a:t>
                      </a:r>
                      <a:r>
                        <a:rPr lang="en-US" altLang="ko-KR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, </a:t>
                      </a: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위치 별 차이</a:t>
                      </a:r>
                    </a:p>
                  </a:txBody>
                  <a:tcPr marL="70393" marR="70393" marT="17907" marB="17907">
                    <a:lnL>
                      <a:noFill/>
                    </a:lnL>
                    <a:lnR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60612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법규에</a:t>
                      </a:r>
                      <a:endParaRPr lang="en-US" altLang="ko-KR" sz="1600" b="1" kern="0" spc="0" dirty="0" smtClean="0">
                        <a:solidFill>
                          <a:srgbClr val="000000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의한 </a:t>
                      </a: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풍압</a:t>
                      </a:r>
                    </a:p>
                  </a:txBody>
                  <a:tcPr marL="70393" marR="70393" marT="17907" marB="17907" anchor="ctr">
                    <a:lnL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ko-KR" altLang="en-US" sz="1600" b="1" kern="0" spc="0" dirty="0">
                          <a:solidFill>
                            <a:srgbClr val="0000FF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*</a:t>
                      </a:r>
                      <a:r>
                        <a:rPr lang="en-US" altLang="ko-KR" sz="1600" b="1" kern="0" spc="0" dirty="0">
                          <a:solidFill>
                            <a:srgbClr val="0000FF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240KG/M2</a:t>
                      </a:r>
                      <a:endParaRPr lang="ko-KR" altLang="en-US" sz="1600" b="1" kern="0" spc="0" dirty="0">
                        <a:solidFill>
                          <a:srgbClr val="0000FF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*최상층에 작용하는 </a:t>
                      </a:r>
                      <a:r>
                        <a:rPr lang="ko-KR" altLang="en-US" sz="1600" b="1" kern="0" spc="0" dirty="0" err="1" smtClean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정압</a:t>
                      </a:r>
                      <a:endParaRPr lang="en-US" altLang="ko-KR" sz="1600" b="1" kern="0" spc="0" dirty="0" smtClean="0">
                        <a:solidFill>
                          <a:srgbClr val="000000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</a:t>
                      </a:r>
                      <a:r>
                        <a:rPr lang="ko-KR" altLang="en-US" sz="1600" b="1" kern="0" spc="0" dirty="0" err="1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전층에</a:t>
                      </a: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걸쳐 </a:t>
                      </a: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동일하게</a:t>
                      </a:r>
                      <a:endParaRPr lang="en-US" altLang="ko-KR" sz="1600" b="1" kern="0" spc="0" dirty="0" smtClean="0">
                        <a:solidFill>
                          <a:srgbClr val="000000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</a:t>
                      </a: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적용하는 것이 통례임</a:t>
                      </a:r>
                      <a:r>
                        <a:rPr lang="en-US" altLang="ko-KR" sz="1600" b="1" kern="0" spc="0" dirty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.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70393" marR="70393" marT="17907" marB="1790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ko-KR" altLang="en-US" sz="1600" b="1" kern="0" spc="0" dirty="0">
                          <a:solidFill>
                            <a:srgbClr val="0000FF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*</a:t>
                      </a:r>
                      <a:r>
                        <a:rPr lang="en-US" altLang="ko-KR" sz="1600" b="1" kern="0" spc="0" dirty="0">
                          <a:solidFill>
                            <a:srgbClr val="0000FF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-400KG/M2</a:t>
                      </a:r>
                      <a:endParaRPr lang="ko-KR" altLang="en-US" sz="1600" b="1" kern="0" spc="0" dirty="0">
                        <a:solidFill>
                          <a:srgbClr val="0000FF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*최상층에 작용하는 </a:t>
                      </a:r>
                      <a:r>
                        <a:rPr lang="ko-KR" altLang="en-US" sz="1600" b="1" kern="0" spc="0" dirty="0" err="1" smtClean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부압</a:t>
                      </a:r>
                      <a:endParaRPr lang="en-US" altLang="ko-KR" sz="1600" b="1" kern="0" spc="0" dirty="0" smtClean="0">
                        <a:solidFill>
                          <a:srgbClr val="000000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ko-KR" altLang="en-US" sz="1600" b="1" kern="0" spc="0" dirty="0" err="1" smtClean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전층에</a:t>
                      </a: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</a:t>
                      </a: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걸쳐 동일하게 </a:t>
                      </a:r>
                      <a:endParaRPr lang="en-US" altLang="ko-KR" sz="1600" b="1" kern="0" spc="0" dirty="0" smtClean="0">
                        <a:solidFill>
                          <a:srgbClr val="000000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적용</a:t>
                      </a: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하는 </a:t>
                      </a: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것이 통례임</a:t>
                      </a:r>
                      <a:r>
                        <a:rPr lang="en-US" altLang="ko-KR" sz="1600" b="1" kern="0" spc="0" dirty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.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70393" marR="70393" marT="17907" marB="17907">
                    <a:lnL>
                      <a:noFill/>
                    </a:lnL>
                    <a:lnR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008112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FF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비  교</a:t>
                      </a:r>
                      <a:endParaRPr lang="ko-KR" altLang="en-US" sz="1600" b="1" kern="0" spc="0" dirty="0">
                        <a:solidFill>
                          <a:srgbClr val="0000FF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70393" marR="70393" marT="17907" marB="17907" anchor="ctr">
                    <a:lnL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altLang="ko-KR" sz="1600" b="1" kern="0" spc="0" dirty="0" smtClean="0">
                          <a:solidFill>
                            <a:srgbClr val="0000FF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5 ~</a:t>
                      </a:r>
                      <a:r>
                        <a:rPr lang="ko-KR" altLang="en-US" sz="1600" b="1" kern="0" spc="0" dirty="0" smtClean="0">
                          <a:solidFill>
                            <a:srgbClr val="0000FF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 </a:t>
                      </a:r>
                      <a:r>
                        <a:rPr lang="en-US" altLang="ko-KR" sz="1600" b="1" kern="0" spc="0" dirty="0" smtClean="0">
                          <a:solidFill>
                            <a:srgbClr val="0000FF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26%</a:t>
                      </a:r>
                    </a:p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FF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과잉 설계</a:t>
                      </a:r>
                      <a:endParaRPr lang="ko-KR" altLang="en-US" sz="1600" b="1" kern="0" spc="0" dirty="0">
                        <a:solidFill>
                          <a:srgbClr val="0000FF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70393" marR="70393" marT="17907" marB="1790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altLang="ko-KR" sz="1600" b="1" kern="0" spc="0" dirty="0" smtClean="0">
                          <a:solidFill>
                            <a:srgbClr val="0000FF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14 ~ 39%</a:t>
                      </a:r>
                    </a:p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FF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과잉 설계</a:t>
                      </a:r>
                      <a:endParaRPr lang="ko-KR" altLang="en-US" sz="1600" b="1" kern="0" spc="0" dirty="0">
                        <a:solidFill>
                          <a:srgbClr val="0000FF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70393" marR="70393" marT="17907" marB="17907">
                    <a:lnL>
                      <a:noFill/>
                    </a:lnL>
                    <a:lnR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7907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직사각형 4"/>
          <p:cNvSpPr/>
          <p:nvPr/>
        </p:nvSpPr>
        <p:spPr>
          <a:xfrm>
            <a:off x="977682" y="5999995"/>
            <a:ext cx="80535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/>
              <a:t>◎ 풍압의 적용 </a:t>
            </a:r>
            <a:r>
              <a:rPr lang="en-US" altLang="ko-KR" dirty="0"/>
              <a:t>:</a:t>
            </a:r>
            <a:r>
              <a:rPr lang="ko-KR" altLang="en-US" b="1" dirty="0"/>
              <a:t> </a:t>
            </a:r>
            <a:r>
              <a:rPr lang="ko-KR" altLang="en-US" b="1" dirty="0">
                <a:solidFill>
                  <a:srgbClr val="0000FF"/>
                </a:solidFill>
              </a:rPr>
              <a:t>가장 경제적인 방법은 </a:t>
            </a:r>
            <a:r>
              <a:rPr lang="ko-KR" altLang="en-US" b="1" dirty="0" smtClean="0">
                <a:solidFill>
                  <a:srgbClr val="0000FF"/>
                </a:solidFill>
              </a:rPr>
              <a:t> 풍동시험 </a:t>
            </a:r>
            <a:r>
              <a:rPr lang="ko-KR" altLang="en-US" b="1" dirty="0">
                <a:solidFill>
                  <a:srgbClr val="0000FF"/>
                </a:solidFill>
              </a:rPr>
              <a:t>결과치를 </a:t>
            </a:r>
            <a:r>
              <a:rPr lang="ko-KR" altLang="en-US" b="1" dirty="0" smtClean="0">
                <a:solidFill>
                  <a:srgbClr val="0000FF"/>
                </a:solidFill>
              </a:rPr>
              <a:t>반영 </a:t>
            </a:r>
            <a:r>
              <a:rPr lang="ko-KR" altLang="en-US" b="1" dirty="0" err="1" smtClean="0">
                <a:solidFill>
                  <a:srgbClr val="0000FF"/>
                </a:solidFill>
              </a:rPr>
              <a:t>하는것</a:t>
            </a:r>
            <a:r>
              <a:rPr lang="en-US" altLang="ko-KR" b="1" dirty="0" smtClean="0"/>
              <a:t>.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sp>
        <p:nvSpPr>
          <p:cNvPr id="8" name="직사각형 7"/>
          <p:cNvSpPr/>
          <p:nvPr/>
        </p:nvSpPr>
        <p:spPr>
          <a:xfrm>
            <a:off x="7473154" y="5750599"/>
            <a:ext cx="13881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 smtClean="0"/>
              <a:t>00</a:t>
            </a:r>
            <a:r>
              <a:rPr lang="ko-KR" altLang="en-US" sz="1200" b="1" dirty="0"/>
              <a:t>시</a:t>
            </a:r>
            <a:r>
              <a:rPr lang="ko-KR" altLang="en-US" sz="1200" b="1" dirty="0" smtClean="0"/>
              <a:t> </a:t>
            </a:r>
            <a:r>
              <a:rPr lang="en-US" altLang="ko-KR" sz="1200" b="1" dirty="0" smtClean="0"/>
              <a:t>00</a:t>
            </a:r>
            <a:r>
              <a:rPr lang="ko-KR" altLang="en-US" sz="1200" b="1" dirty="0" smtClean="0"/>
              <a:t>빌딩 사례</a:t>
            </a:r>
            <a:endParaRPr lang="ko-KR" altLang="en-US" sz="1200" b="1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020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/>
          <p:cNvSpPr/>
          <p:nvPr/>
        </p:nvSpPr>
        <p:spPr>
          <a:xfrm>
            <a:off x="1995045" y="529516"/>
            <a:ext cx="44607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="1" dirty="0" smtClean="0"/>
              <a:t>2</a:t>
            </a:r>
            <a:r>
              <a:rPr lang="en-US" altLang="ko-KR" sz="2400" b="1" dirty="0"/>
              <a:t>) </a:t>
            </a:r>
            <a:r>
              <a:rPr lang="ko-KR" altLang="en-US" sz="2400" b="1" dirty="0"/>
              <a:t>건물의 층고 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57680" y="2709347"/>
            <a:ext cx="1853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473896"/>
              </p:ext>
            </p:extLst>
          </p:nvPr>
        </p:nvGraphicFramePr>
        <p:xfrm>
          <a:off x="1368975" y="2210604"/>
          <a:ext cx="7512834" cy="1760640"/>
        </p:xfrm>
        <a:graphic>
          <a:graphicData uri="http://schemas.openxmlformats.org/drawingml/2006/table">
            <a:tbl>
              <a:tblPr/>
              <a:tblGrid>
                <a:gridCol w="1731977"/>
                <a:gridCol w="803889"/>
                <a:gridCol w="4976968"/>
              </a:tblGrid>
              <a:tr h="400513">
                <a:tc row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BENDING</a:t>
                      </a:r>
                    </a:p>
                    <a:p>
                      <a:pPr marL="0" marR="0" indent="0" algn="ctr" fontAlgn="base" latinLnBrk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MOMENT</a:t>
                      </a:r>
                      <a:endParaRPr lang="en-US" sz="16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95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wL</a:t>
                      </a:r>
                      <a:r>
                        <a:rPr lang="en-US" sz="1600" b="1" kern="0" spc="0" baseline="30000" dirty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2</a:t>
                      </a:r>
                      <a:endParaRPr lang="en-US" sz="16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ts val="195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 </a:t>
                      </a:r>
                      <a:r>
                        <a:rPr lang="en-US" altLang="ko-KR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w </a:t>
                      </a:r>
                      <a:r>
                        <a:rPr lang="en-US" altLang="ko-KR" sz="1600" b="1" kern="0" spc="0" dirty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: </a:t>
                      </a: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단위㎝당 </a:t>
                      </a: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풍 하중</a:t>
                      </a:r>
                      <a:r>
                        <a:rPr lang="en-US" altLang="ko-KR" sz="1600" b="1" kern="0" spc="0" dirty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, </a:t>
                      </a:r>
                      <a:endParaRPr lang="en-US" altLang="ko-KR" sz="1600" b="1" kern="0" spc="0" dirty="0" smtClean="0">
                        <a:solidFill>
                          <a:srgbClr val="000000"/>
                        </a:solidFill>
                        <a:effectLst/>
                        <a:latin typeface="굴림"/>
                      </a:endParaRPr>
                    </a:p>
                    <a:p>
                      <a:pPr marL="0" marR="0" indent="0" algn="just" fontAlgn="base" latinLnBrk="1">
                        <a:lnSpc>
                          <a:spcPts val="195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altLang="ko-KR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 </a:t>
                      </a:r>
                      <a:r>
                        <a:rPr lang="en-US" altLang="ko-KR" sz="1600" b="1" kern="0" spc="0" dirty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L : </a:t>
                      </a: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구조부재의 지점간 </a:t>
                      </a: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거리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6071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95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8</a:t>
                      </a:r>
                      <a:endParaRPr lang="en-US" sz="16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00513">
                <a:tc row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95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DEFLECTION</a:t>
                      </a:r>
                    </a:p>
                  </a:txBody>
                  <a:tcPr marL="70393" marR="70393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95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5wL</a:t>
                      </a:r>
                      <a:r>
                        <a:rPr lang="en-US" sz="2400" b="1" kern="0" spc="0" baseline="30000" dirty="0">
                          <a:solidFill>
                            <a:srgbClr val="000000"/>
                          </a:solidFill>
                          <a:effectLst/>
                          <a:latin typeface="복숭아"/>
                        </a:rPr>
                        <a:t>4</a:t>
                      </a:r>
                      <a:endParaRPr lang="en-US" sz="16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ts val="195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altLang="ko-KR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w </a:t>
                      </a:r>
                      <a:r>
                        <a:rPr lang="en-US" altLang="ko-KR" sz="1600" b="1" kern="0" spc="0" dirty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: </a:t>
                      </a: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단위㎝당 </a:t>
                      </a: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풍 하중</a:t>
                      </a:r>
                      <a:r>
                        <a:rPr lang="en-US" altLang="ko-KR" sz="1600" b="1" kern="0" spc="0" dirty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,  </a:t>
                      </a:r>
                      <a:endParaRPr lang="en-US" altLang="ko-KR" sz="1600" b="1" kern="0" spc="0" dirty="0" smtClean="0">
                        <a:solidFill>
                          <a:srgbClr val="000000"/>
                        </a:solidFill>
                        <a:effectLst/>
                        <a:latin typeface="굴림"/>
                      </a:endParaRPr>
                    </a:p>
                    <a:p>
                      <a:pPr marL="0" marR="0" indent="0" algn="just" fontAlgn="base" latinLnBrk="1">
                        <a:lnSpc>
                          <a:spcPts val="195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altLang="ko-KR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E </a:t>
                      </a:r>
                      <a:r>
                        <a:rPr lang="en-US" altLang="ko-KR" sz="1600" b="1" kern="0" spc="0" dirty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: </a:t>
                      </a:r>
                      <a:r>
                        <a:rPr lang="ko-KR" altLang="en-US" sz="1600" b="1" kern="0" spc="0" dirty="0" err="1" smtClean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알미늄</a:t>
                      </a: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 탄성계수</a:t>
                      </a:r>
                      <a:r>
                        <a:rPr lang="en-US" altLang="ko-KR" sz="1600" b="1" kern="0" spc="0" dirty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,                   </a:t>
                      </a:r>
                      <a:endParaRPr lang="en-US" altLang="ko-KR" sz="1600" b="1" kern="0" spc="0" dirty="0" smtClean="0">
                        <a:solidFill>
                          <a:srgbClr val="000000"/>
                        </a:solidFill>
                        <a:effectLst/>
                        <a:latin typeface="굴림"/>
                      </a:endParaRPr>
                    </a:p>
                    <a:p>
                      <a:pPr marL="0" marR="0" indent="0" algn="just" fontAlgn="base" latinLnBrk="1">
                        <a:lnSpc>
                          <a:spcPts val="195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altLang="ko-KR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 </a:t>
                      </a:r>
                      <a:r>
                        <a:rPr lang="en-US" altLang="ko-KR" sz="1600" b="1" kern="0" spc="0" dirty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I : </a:t>
                      </a: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구조부재의 단면</a:t>
                      </a:r>
                      <a:r>
                        <a:rPr lang="en-US" altLang="ko-KR" sz="1600" b="1" kern="0" spc="0" dirty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2</a:t>
                      </a: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차 모멘트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6071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95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384E</a:t>
                      </a:r>
                      <a:r>
                        <a:rPr lang="en-US" sz="2400" b="1" kern="0" spc="0" dirty="0">
                          <a:solidFill>
                            <a:srgbClr val="000000"/>
                          </a:solidFill>
                          <a:effectLst/>
                          <a:latin typeface="고딕"/>
                        </a:rPr>
                        <a:t>I</a:t>
                      </a:r>
                      <a:endParaRPr lang="en-US" sz="16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E5D2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1368975" y="4149080"/>
            <a:ext cx="7512835" cy="17543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ko-KR" dirty="0" smtClean="0"/>
              <a:t>- </a:t>
            </a:r>
            <a:r>
              <a:rPr lang="ko-KR" altLang="en-US" dirty="0" smtClean="0"/>
              <a:t>특히 </a:t>
            </a:r>
            <a:r>
              <a:rPr lang="en-US" altLang="ko-KR" b="1" dirty="0">
                <a:solidFill>
                  <a:srgbClr val="0000FF"/>
                </a:solidFill>
              </a:rPr>
              <a:t>DEFLECTION </a:t>
            </a:r>
            <a:r>
              <a:rPr lang="ko-KR" altLang="en-US" b="1" dirty="0">
                <a:solidFill>
                  <a:srgbClr val="0000FF"/>
                </a:solidFill>
              </a:rPr>
              <a:t>값</a:t>
            </a:r>
            <a:r>
              <a:rPr lang="ko-KR" altLang="en-US" dirty="0"/>
              <a:t>은 </a:t>
            </a:r>
            <a:r>
              <a:rPr lang="ko-KR" altLang="en-US" b="1" dirty="0" smtClean="0">
                <a:solidFill>
                  <a:srgbClr val="0000FF"/>
                </a:solidFill>
              </a:rPr>
              <a:t>지점간 거리</a:t>
            </a:r>
            <a:r>
              <a:rPr lang="ko-KR" altLang="en-US" b="1" dirty="0" smtClean="0"/>
              <a:t>의 </a:t>
            </a:r>
            <a:r>
              <a:rPr lang="en-US" altLang="ko-KR" b="1" dirty="0">
                <a:solidFill>
                  <a:srgbClr val="0000FF"/>
                </a:solidFill>
              </a:rPr>
              <a:t>4</a:t>
            </a:r>
            <a:r>
              <a:rPr lang="ko-KR" altLang="en-US" b="1" dirty="0">
                <a:solidFill>
                  <a:srgbClr val="0000FF"/>
                </a:solidFill>
              </a:rPr>
              <a:t>승에 비례</a:t>
            </a:r>
            <a:r>
              <a:rPr lang="ko-KR" altLang="en-US" dirty="0">
                <a:solidFill>
                  <a:srgbClr val="0000FF"/>
                </a:solidFill>
              </a:rPr>
              <a:t> </a:t>
            </a:r>
            <a:endParaRPr lang="en-US" altLang="ko-KR" dirty="0" smtClean="0">
              <a:solidFill>
                <a:srgbClr val="0000FF"/>
              </a:solidFill>
            </a:endParaRPr>
          </a:p>
          <a:p>
            <a:r>
              <a:rPr lang="ko-KR" altLang="en-US" dirty="0" smtClean="0"/>
              <a:t>   </a:t>
            </a:r>
            <a:r>
              <a:rPr lang="ko-KR" altLang="en-US" dirty="0" err="1" smtClean="0"/>
              <a:t>층고가</a:t>
            </a:r>
            <a:r>
              <a:rPr lang="ko-KR" altLang="en-US" dirty="0" smtClean="0"/>
              <a:t> </a:t>
            </a:r>
            <a:r>
              <a:rPr lang="en-US" altLang="ko-KR" dirty="0" smtClean="0"/>
              <a:t>0.3M</a:t>
            </a:r>
            <a:r>
              <a:rPr lang="ko-KR" altLang="en-US" dirty="0"/>
              <a:t>만 높아져도 구조부재의 단면에 매우 큰 </a:t>
            </a:r>
            <a:r>
              <a:rPr lang="ko-KR" altLang="en-US" dirty="0" smtClean="0"/>
              <a:t>영향</a:t>
            </a:r>
            <a:endParaRPr lang="en-US" altLang="ko-KR" dirty="0" smtClean="0"/>
          </a:p>
          <a:p>
            <a:r>
              <a:rPr lang="en-US" altLang="ko-KR" dirty="0" smtClean="0"/>
              <a:t>.</a:t>
            </a:r>
            <a:r>
              <a:rPr lang="ko-KR" altLang="en-US" dirty="0" smtClean="0"/>
              <a:t> </a:t>
            </a:r>
            <a:endParaRPr lang="ko-KR" altLang="en-US" dirty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 </a:t>
            </a:r>
            <a:r>
              <a:rPr lang="ko-KR" altLang="en-US" dirty="0"/>
              <a:t>따라서 건물의 </a:t>
            </a:r>
            <a:r>
              <a:rPr lang="ko-KR" altLang="en-US" dirty="0" smtClean="0"/>
              <a:t>설계 시 </a:t>
            </a:r>
            <a:r>
              <a:rPr lang="ko-KR" altLang="en-US" dirty="0"/>
              <a:t>외장을 </a:t>
            </a:r>
            <a:r>
              <a:rPr lang="ko-KR" altLang="en-US" dirty="0" err="1"/>
              <a:t>커튼월로</a:t>
            </a:r>
            <a:r>
              <a:rPr lang="ko-KR" altLang="en-US" dirty="0"/>
              <a:t> </a:t>
            </a:r>
            <a:r>
              <a:rPr lang="ko-KR" altLang="en-US" dirty="0" smtClean="0"/>
              <a:t>설계 한다면</a:t>
            </a:r>
            <a:r>
              <a:rPr lang="ko-KR" altLang="en-US" b="1" dirty="0" smtClean="0"/>
              <a:t> </a:t>
            </a:r>
            <a:endParaRPr lang="en-US" altLang="ko-KR" b="1" dirty="0" smtClean="0"/>
          </a:p>
          <a:p>
            <a:r>
              <a:rPr lang="ko-KR" altLang="en-US" b="1" dirty="0" smtClean="0"/>
              <a:t>   </a:t>
            </a:r>
            <a:r>
              <a:rPr lang="ko-KR" altLang="en-US" b="1" dirty="0" err="1" smtClean="0"/>
              <a:t>층고를</a:t>
            </a:r>
            <a:r>
              <a:rPr lang="ko-KR" altLang="en-US" b="1" dirty="0" smtClean="0"/>
              <a:t> </a:t>
            </a:r>
            <a:r>
              <a:rPr lang="ko-KR" altLang="en-US" b="1" dirty="0"/>
              <a:t>최소화</a:t>
            </a:r>
            <a:r>
              <a:rPr lang="ko-KR" altLang="en-US" dirty="0"/>
              <a:t> </a:t>
            </a:r>
            <a:r>
              <a:rPr lang="ko-KR" altLang="en-US" dirty="0" err="1" smtClean="0"/>
              <a:t>할수</a:t>
            </a:r>
            <a:r>
              <a:rPr lang="ko-KR" altLang="en-US" dirty="0" smtClean="0"/>
              <a:t> 있는 방안 강구</a:t>
            </a:r>
            <a:endParaRPr lang="en-US" altLang="ko-KR" dirty="0" smtClean="0"/>
          </a:p>
          <a:p>
            <a:r>
              <a:rPr lang="en-US" altLang="ko-KR" dirty="0" smtClean="0"/>
              <a:t>   </a:t>
            </a:r>
            <a:r>
              <a:rPr lang="en-US" altLang="ko-KR" b="1" dirty="0" smtClean="0">
                <a:solidFill>
                  <a:srgbClr val="0000FF"/>
                </a:solidFill>
              </a:rPr>
              <a:t>ANCHOR </a:t>
            </a:r>
            <a:r>
              <a:rPr lang="ko-KR" altLang="en-US" b="1" dirty="0">
                <a:solidFill>
                  <a:srgbClr val="0000FF"/>
                </a:solidFill>
              </a:rPr>
              <a:t>와 </a:t>
            </a:r>
            <a:r>
              <a:rPr lang="en-US" altLang="ko-KR" b="1" dirty="0">
                <a:solidFill>
                  <a:srgbClr val="0000FF"/>
                </a:solidFill>
              </a:rPr>
              <a:t>ANCHOR</a:t>
            </a:r>
            <a:r>
              <a:rPr lang="ko-KR" altLang="en-US" b="1" dirty="0">
                <a:solidFill>
                  <a:srgbClr val="0000FF"/>
                </a:solidFill>
              </a:rPr>
              <a:t>간의 거리를 </a:t>
            </a:r>
            <a:r>
              <a:rPr lang="ko-KR" altLang="en-US" b="1" dirty="0" smtClean="0">
                <a:solidFill>
                  <a:srgbClr val="0000FF"/>
                </a:solidFill>
              </a:rPr>
              <a:t>최소화</a:t>
            </a:r>
            <a:r>
              <a:rPr lang="en-US" altLang="ko-KR" b="1" dirty="0" smtClean="0">
                <a:solidFill>
                  <a:srgbClr val="0000FF"/>
                </a:solidFill>
              </a:rPr>
              <a:t>.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sp>
        <p:nvSpPr>
          <p:cNvPr id="10" name="직사각형 9"/>
          <p:cNvSpPr/>
          <p:nvPr/>
        </p:nvSpPr>
        <p:spPr>
          <a:xfrm>
            <a:off x="899423" y="1124746"/>
            <a:ext cx="8295422" cy="964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</a:pPr>
            <a:r>
              <a:rPr lang="ko-KR" altLang="en-US" b="1" dirty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◎ </a:t>
            </a:r>
            <a:r>
              <a:rPr lang="ko-KR" altLang="en-US" b="1" dirty="0" smtClean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 </a:t>
            </a:r>
            <a:r>
              <a:rPr lang="en-US" altLang="ko-KR" kern="0" dirty="0" smtClean="0">
                <a:solidFill>
                  <a:srgbClr val="000000"/>
                </a:solidFill>
                <a:latin typeface="새굴림"/>
              </a:rPr>
              <a:t>STRESS</a:t>
            </a:r>
            <a:r>
              <a:rPr lang="ko-KR" altLang="en-US" kern="0" dirty="0">
                <a:solidFill>
                  <a:srgbClr val="000000"/>
                </a:solidFill>
                <a:ea typeface="새굴림"/>
              </a:rPr>
              <a:t>를 좌우하는 </a:t>
            </a:r>
            <a:endParaRPr lang="en-US" altLang="ko-KR" kern="0" dirty="0" smtClean="0">
              <a:solidFill>
                <a:srgbClr val="000000"/>
              </a:solidFill>
              <a:ea typeface="새굴림"/>
            </a:endParaRPr>
          </a:p>
          <a:p>
            <a:pPr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</a:pPr>
            <a:r>
              <a:rPr lang="en-US" altLang="ko-KR" b="1" kern="0" dirty="0" smtClean="0">
                <a:solidFill>
                  <a:srgbClr val="0000FF"/>
                </a:solidFill>
                <a:latin typeface="새굴림"/>
              </a:rPr>
              <a:t>     BENDING </a:t>
            </a:r>
            <a:r>
              <a:rPr lang="en-US" altLang="ko-KR" b="1" kern="0" dirty="0">
                <a:solidFill>
                  <a:srgbClr val="0000FF"/>
                </a:solidFill>
                <a:latin typeface="새굴림"/>
              </a:rPr>
              <a:t>MOMENT </a:t>
            </a:r>
            <a:r>
              <a:rPr lang="ko-KR" altLang="en-US" kern="0" dirty="0" smtClean="0">
                <a:solidFill>
                  <a:srgbClr val="000000"/>
                </a:solidFill>
                <a:ea typeface="새굴림"/>
              </a:rPr>
              <a:t>값</a:t>
            </a:r>
            <a:endParaRPr lang="en-US" altLang="ko-KR" kern="0" dirty="0" smtClean="0">
              <a:solidFill>
                <a:srgbClr val="000000"/>
              </a:solidFill>
              <a:ea typeface="새굴림"/>
            </a:endParaRPr>
          </a:p>
          <a:p>
            <a:pPr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</a:pPr>
            <a:r>
              <a:rPr lang="ko-KR" altLang="en-US" b="1" kern="0" dirty="0" smtClean="0">
                <a:solidFill>
                  <a:srgbClr val="0000FF"/>
                </a:solidFill>
                <a:latin typeface="새굴림"/>
              </a:rPr>
              <a:t>     </a:t>
            </a:r>
            <a:r>
              <a:rPr lang="en-US" altLang="ko-KR" b="1" kern="0" dirty="0" smtClean="0">
                <a:solidFill>
                  <a:srgbClr val="0000FF"/>
                </a:solidFill>
                <a:latin typeface="새굴림"/>
              </a:rPr>
              <a:t>DEFLECTION</a:t>
            </a:r>
            <a:r>
              <a:rPr lang="ko-KR" altLang="en-US" kern="0" dirty="0" smtClean="0">
                <a:solidFill>
                  <a:srgbClr val="000000"/>
                </a:solidFill>
                <a:latin typeface="새굴림"/>
              </a:rPr>
              <a:t> </a:t>
            </a:r>
            <a:r>
              <a:rPr lang="ko-KR" altLang="en-US" kern="0" dirty="0" smtClean="0">
                <a:solidFill>
                  <a:srgbClr val="000000"/>
                </a:solidFill>
                <a:ea typeface="새굴림"/>
              </a:rPr>
              <a:t>값            </a:t>
            </a:r>
            <a:r>
              <a:rPr lang="en-US" altLang="ko-KR" kern="0" dirty="0" smtClean="0">
                <a:solidFill>
                  <a:srgbClr val="000000"/>
                </a:solidFill>
                <a:ea typeface="새굴림"/>
                <a:sym typeface="Wingdings" panose="05000000000000000000" pitchFamily="2" charset="2"/>
              </a:rPr>
              <a:t></a:t>
            </a:r>
            <a:r>
              <a:rPr lang="ko-KR" altLang="en-US" b="1" kern="0" dirty="0" smtClean="0">
                <a:solidFill>
                  <a:srgbClr val="0000FF"/>
                </a:solidFill>
                <a:ea typeface="새굴림"/>
              </a:rPr>
              <a:t>커튼월의 </a:t>
            </a:r>
            <a:r>
              <a:rPr lang="ko-KR" altLang="en-US" b="1" kern="0" dirty="0">
                <a:solidFill>
                  <a:srgbClr val="0000FF"/>
                </a:solidFill>
                <a:ea typeface="새굴림"/>
              </a:rPr>
              <a:t>지점간 거리</a:t>
            </a:r>
            <a:r>
              <a:rPr lang="en-US" altLang="ko-KR" b="1" kern="0" dirty="0">
                <a:solidFill>
                  <a:srgbClr val="0000FF"/>
                </a:solidFill>
                <a:latin typeface="새굴림"/>
              </a:rPr>
              <a:t>(L)</a:t>
            </a:r>
            <a:r>
              <a:rPr lang="ko-KR" altLang="en-US" b="1" kern="0" dirty="0">
                <a:solidFill>
                  <a:srgbClr val="0000FF"/>
                </a:solidFill>
                <a:ea typeface="새굴림"/>
              </a:rPr>
              <a:t>에 결정적 </a:t>
            </a:r>
            <a:r>
              <a:rPr lang="ko-KR" altLang="en-US" b="1" kern="0" dirty="0" smtClean="0">
                <a:solidFill>
                  <a:srgbClr val="0000FF"/>
                </a:solidFill>
                <a:ea typeface="새굴림"/>
              </a:rPr>
              <a:t>영향</a:t>
            </a:r>
            <a:endParaRPr lang="ko-KR" altLang="en-US" dirty="0"/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246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1995046" y="334397"/>
            <a:ext cx="31303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ko-KR" sz="2400" b="1" dirty="0" smtClean="0">
                <a:solidFill>
                  <a:srgbClr val="000000"/>
                </a:solidFill>
                <a:latin typeface="새굴림" pitchFamily="18" charset="-127"/>
                <a:ea typeface="굴림" pitchFamily="50" charset="-127"/>
                <a:cs typeface="굴림" pitchFamily="50" charset="-127"/>
              </a:rPr>
              <a:t>3</a:t>
            </a:r>
            <a:r>
              <a:rPr lang="en-US" altLang="ko-KR" sz="2400" b="1" dirty="0">
                <a:solidFill>
                  <a:srgbClr val="000000"/>
                </a:solidFill>
                <a:latin typeface="새굴림" pitchFamily="18" charset="-127"/>
                <a:ea typeface="굴림" pitchFamily="50" charset="-127"/>
                <a:cs typeface="굴림" pitchFamily="50" charset="-127"/>
              </a:rPr>
              <a:t>) </a:t>
            </a:r>
            <a:r>
              <a:rPr lang="ko-KR" altLang="en-US" sz="2400" b="1" dirty="0" smtClean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입면 </a:t>
            </a:r>
            <a:r>
              <a:rPr lang="ko-KR" altLang="en-US" sz="2400" b="1" dirty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모듈</a:t>
            </a:r>
            <a:r>
              <a:rPr lang="ko-KR" altLang="en-US" sz="3600" b="1" dirty="0">
                <a:solidFill>
                  <a:srgbClr val="000000"/>
                </a:solidFill>
                <a:latin typeface="굴림체" pitchFamily="49" charset="-127"/>
                <a:ea typeface="굴림체" pitchFamily="49" charset="-127"/>
                <a:cs typeface="굴림" pitchFamily="50" charset="-127"/>
              </a:rPr>
              <a:t> </a:t>
            </a:r>
            <a:endParaRPr lang="ko-KR" altLang="en-US" sz="1000" b="1" dirty="0"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828600" y="999129"/>
            <a:ext cx="34690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◎ </a:t>
            </a:r>
            <a:r>
              <a:rPr lang="en-US" altLang="ko-KR" b="1" dirty="0">
                <a:solidFill>
                  <a:srgbClr val="000000"/>
                </a:solidFill>
                <a:latin typeface="새굴림" pitchFamily="18" charset="-127"/>
                <a:ea typeface="굴림" pitchFamily="50" charset="-127"/>
                <a:cs typeface="굴림" pitchFamily="50" charset="-127"/>
              </a:rPr>
              <a:t>MULLION</a:t>
            </a:r>
            <a:r>
              <a:rPr lang="ko-KR" altLang="en-US" b="1" dirty="0" smtClean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간격과  하중 </a:t>
            </a:r>
            <a:r>
              <a:rPr lang="ko-KR" altLang="en-US" b="1" dirty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분포</a:t>
            </a:r>
            <a:r>
              <a:rPr lang="ko-KR" altLang="en-US" sz="2800" b="1" dirty="0">
                <a:solidFill>
                  <a:srgbClr val="000000"/>
                </a:solidFill>
                <a:latin typeface="굴림체" pitchFamily="49" charset="-127"/>
                <a:ea typeface="굴림체" pitchFamily="49" charset="-127"/>
                <a:cs typeface="굴림" pitchFamily="50" charset="-127"/>
              </a:rPr>
              <a:t> </a:t>
            </a:r>
            <a:endParaRPr lang="ko-KR" altLang="en-US" b="1" dirty="0"/>
          </a:p>
        </p:txBody>
      </p:sp>
      <p:grpSp>
        <p:nvGrpSpPr>
          <p:cNvPr id="49" name="그룹 48"/>
          <p:cNvGrpSpPr/>
          <p:nvPr/>
        </p:nvGrpSpPr>
        <p:grpSpPr>
          <a:xfrm>
            <a:off x="1563094" y="1541424"/>
            <a:ext cx="6716389" cy="3985532"/>
            <a:chOff x="1403648" y="1916832"/>
            <a:chExt cx="6179936" cy="3985532"/>
          </a:xfrm>
        </p:grpSpPr>
        <p:pic>
          <p:nvPicPr>
            <p:cNvPr id="8" name="_x179589392" descr="EMB00000e68052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1916832"/>
              <a:ext cx="6179936" cy="3985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직선 화살표 연결선 10"/>
            <p:cNvCxnSpPr/>
            <p:nvPr/>
          </p:nvCxnSpPr>
          <p:spPr>
            <a:xfrm>
              <a:off x="3195465" y="3413665"/>
              <a:ext cx="504056" cy="0"/>
            </a:xfrm>
            <a:prstGeom prst="straightConnector1">
              <a:avLst/>
            </a:prstGeom>
            <a:ln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아래쪽 화살표 14"/>
            <p:cNvSpPr/>
            <p:nvPr/>
          </p:nvSpPr>
          <p:spPr>
            <a:xfrm rot="16200000">
              <a:off x="3491881" y="2745269"/>
              <a:ext cx="216024" cy="589275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아래쪽 화살표 20"/>
            <p:cNvSpPr/>
            <p:nvPr/>
          </p:nvSpPr>
          <p:spPr>
            <a:xfrm rot="16200000">
              <a:off x="6259688" y="2868888"/>
              <a:ext cx="189299" cy="315312"/>
            </a:xfrm>
            <a:prstGeom prst="down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아래쪽 화살표 25"/>
            <p:cNvSpPr/>
            <p:nvPr/>
          </p:nvSpPr>
          <p:spPr>
            <a:xfrm rot="16200000">
              <a:off x="3491881" y="3242374"/>
              <a:ext cx="216024" cy="589275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아래쪽 화살표 26"/>
            <p:cNvSpPr/>
            <p:nvPr/>
          </p:nvSpPr>
          <p:spPr>
            <a:xfrm rot="16200000">
              <a:off x="6259689" y="3365993"/>
              <a:ext cx="189299" cy="315312"/>
            </a:xfrm>
            <a:prstGeom prst="down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아래쪽 화살표 27"/>
            <p:cNvSpPr/>
            <p:nvPr/>
          </p:nvSpPr>
          <p:spPr>
            <a:xfrm rot="16200000">
              <a:off x="3491878" y="3692882"/>
              <a:ext cx="216024" cy="589275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아래쪽 화살표 28"/>
            <p:cNvSpPr/>
            <p:nvPr/>
          </p:nvSpPr>
          <p:spPr>
            <a:xfrm rot="16200000">
              <a:off x="6259686" y="3816501"/>
              <a:ext cx="189299" cy="315312"/>
            </a:xfrm>
            <a:prstGeom prst="down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아래쪽 화살표 29"/>
            <p:cNvSpPr/>
            <p:nvPr/>
          </p:nvSpPr>
          <p:spPr>
            <a:xfrm rot="16200000">
              <a:off x="3475954" y="4094589"/>
              <a:ext cx="216024" cy="589275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아래쪽 화살표 30"/>
            <p:cNvSpPr/>
            <p:nvPr/>
          </p:nvSpPr>
          <p:spPr>
            <a:xfrm rot="16200000">
              <a:off x="6232566" y="4230090"/>
              <a:ext cx="189299" cy="315312"/>
            </a:xfrm>
            <a:prstGeom prst="down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아래쪽 화살표 31"/>
            <p:cNvSpPr/>
            <p:nvPr/>
          </p:nvSpPr>
          <p:spPr>
            <a:xfrm rot="16200000">
              <a:off x="3491879" y="4610526"/>
              <a:ext cx="216024" cy="589275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아래쪽 화살표 32"/>
            <p:cNvSpPr/>
            <p:nvPr/>
          </p:nvSpPr>
          <p:spPr>
            <a:xfrm rot="16200000">
              <a:off x="6259687" y="4734145"/>
              <a:ext cx="189299" cy="315312"/>
            </a:xfrm>
            <a:prstGeom prst="down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아래쪽 화살표 34"/>
            <p:cNvSpPr/>
            <p:nvPr/>
          </p:nvSpPr>
          <p:spPr>
            <a:xfrm rot="5400000" flipH="1">
              <a:off x="4405705" y="2772150"/>
              <a:ext cx="216024" cy="536617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아래쪽 화살표 35"/>
            <p:cNvSpPr/>
            <p:nvPr/>
          </p:nvSpPr>
          <p:spPr>
            <a:xfrm rot="5400000" flipH="1">
              <a:off x="6731341" y="2903018"/>
              <a:ext cx="202664" cy="287137"/>
            </a:xfrm>
            <a:prstGeom prst="down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아래쪽 화살표 36"/>
            <p:cNvSpPr/>
            <p:nvPr/>
          </p:nvSpPr>
          <p:spPr>
            <a:xfrm rot="5400000" flipH="1">
              <a:off x="4391398" y="3283220"/>
              <a:ext cx="216024" cy="536617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아래쪽 화살표 37"/>
            <p:cNvSpPr/>
            <p:nvPr/>
          </p:nvSpPr>
          <p:spPr>
            <a:xfrm rot="5400000" flipH="1">
              <a:off x="6712783" y="3393443"/>
              <a:ext cx="189299" cy="287135"/>
            </a:xfrm>
            <a:prstGeom prst="down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아래쪽 화살표 38"/>
            <p:cNvSpPr/>
            <p:nvPr/>
          </p:nvSpPr>
          <p:spPr>
            <a:xfrm rot="5400000" flipH="1">
              <a:off x="4405704" y="3719211"/>
              <a:ext cx="216024" cy="536617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아래쪽 화살표 39"/>
            <p:cNvSpPr/>
            <p:nvPr/>
          </p:nvSpPr>
          <p:spPr>
            <a:xfrm rot="5400000" flipH="1">
              <a:off x="6712782" y="3830589"/>
              <a:ext cx="189299" cy="287135"/>
            </a:xfrm>
            <a:prstGeom prst="down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아래쪽 화살표 40"/>
            <p:cNvSpPr/>
            <p:nvPr/>
          </p:nvSpPr>
          <p:spPr>
            <a:xfrm rot="5400000" flipH="1">
              <a:off x="4385603" y="4119437"/>
              <a:ext cx="216024" cy="536617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아래쪽 화살표 41"/>
            <p:cNvSpPr/>
            <p:nvPr/>
          </p:nvSpPr>
          <p:spPr>
            <a:xfrm rot="5400000" flipH="1">
              <a:off x="6712781" y="4244179"/>
              <a:ext cx="189299" cy="287135"/>
            </a:xfrm>
            <a:prstGeom prst="down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아래쪽 화살표 42"/>
            <p:cNvSpPr/>
            <p:nvPr/>
          </p:nvSpPr>
          <p:spPr>
            <a:xfrm rot="5400000" flipH="1">
              <a:off x="4404487" y="4623492"/>
              <a:ext cx="216024" cy="536617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아래쪽 화살표 43"/>
            <p:cNvSpPr/>
            <p:nvPr/>
          </p:nvSpPr>
          <p:spPr>
            <a:xfrm rot="5400000" flipH="1">
              <a:off x="6713326" y="4748234"/>
              <a:ext cx="189299" cy="287135"/>
            </a:xfrm>
            <a:prstGeom prst="down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" name="직사각형 46"/>
            <p:cNvSpPr/>
            <p:nvPr/>
          </p:nvSpPr>
          <p:spPr>
            <a:xfrm>
              <a:off x="1907704" y="3705613"/>
              <a:ext cx="1072471" cy="29129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풍 하중</a:t>
              </a:r>
              <a:endParaRPr lang="ko-KR" altLang="en-US" dirty="0"/>
            </a:p>
          </p:txBody>
        </p:sp>
      </p:grpSp>
      <p:sp>
        <p:nvSpPr>
          <p:cNvPr id="50" name="Rectangle 3"/>
          <p:cNvSpPr>
            <a:spLocks noChangeArrowheads="1"/>
          </p:cNvSpPr>
          <p:nvPr/>
        </p:nvSpPr>
        <p:spPr bwMode="auto">
          <a:xfrm>
            <a:off x="977682" y="5661250"/>
            <a:ext cx="8042843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1pPr>
            <a:lvl2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2pPr>
            <a:lvl3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3pPr>
            <a:lvl4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4pPr>
            <a:lvl5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9pPr>
          </a:lstStyle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새굴림" pitchFamily="18" charset="-127"/>
              </a:rPr>
              <a:t>- DIAGRAM </a:t>
            </a:r>
            <a:r>
              <a:rPr kumimoji="1" lang="ko-KR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새굴림" pitchFamily="18" charset="-127"/>
              </a:rPr>
              <a:t>에서 </a:t>
            </a:r>
            <a:r>
              <a:rPr kumimoji="1" lang="ko-KR" altLang="en-US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새굴림" pitchFamily="18" charset="-127"/>
              </a:rPr>
              <a:t>수직재의 간격</a:t>
            </a:r>
            <a:r>
              <a:rPr lang="ko-KR" altLang="en-US" dirty="0">
                <a:solidFill>
                  <a:srgbClr val="0000FF"/>
                </a:solidFill>
                <a:ea typeface="새굴림" pitchFamily="18" charset="-127"/>
              </a:rPr>
              <a:t> </a:t>
            </a:r>
            <a:r>
              <a:rPr lang="en-US" altLang="ko-KR" dirty="0" smtClean="0">
                <a:solidFill>
                  <a:srgbClr val="000000"/>
                </a:solidFill>
                <a:ea typeface="새굴림" pitchFamily="18" charset="-127"/>
                <a:sym typeface="Wingdings" panose="05000000000000000000" pitchFamily="2" charset="2"/>
              </a:rPr>
              <a:t> </a:t>
            </a:r>
            <a:r>
              <a:rPr kumimoji="1" lang="ko-KR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새굴림" pitchFamily="18" charset="-127"/>
              </a:rPr>
              <a:t>하중 값을 결정하는 중요한 요소</a:t>
            </a:r>
            <a:r>
              <a:rPr kumimoji="1" lang="en-US" altLang="ko-K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새굴림" pitchFamily="18" charset="-127"/>
              </a:rPr>
              <a:t>.</a:t>
            </a:r>
            <a:r>
              <a:rPr kumimoji="1" lang="en-US" altLang="ko-K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굴림체" pitchFamily="49" charset="-127"/>
                <a:ea typeface="굴림체" pitchFamily="49" charset="-127"/>
              </a:rPr>
              <a:t> </a:t>
            </a:r>
            <a:endParaRPr kumimoji="1" lang="en-US" altLang="ko-K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굴림체" pitchFamily="49" charset="-127"/>
              </a:rPr>
              <a:t>- </a:t>
            </a:r>
            <a:r>
              <a:rPr kumimoji="1" lang="ko-KR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굴림체" pitchFamily="49" charset="-127"/>
              </a:rPr>
              <a:t>모듈이 </a:t>
            </a:r>
            <a:r>
              <a:rPr kumimoji="1" lang="en-US" altLang="ko-K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굴림체" pitchFamily="49" charset="-127"/>
              </a:rPr>
              <a:t>1/2</a:t>
            </a:r>
            <a:r>
              <a:rPr kumimoji="1" lang="ko-KR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굴림체" pitchFamily="49" charset="-127"/>
              </a:rPr>
              <a:t>로 줄면 </a:t>
            </a:r>
            <a:r>
              <a:rPr kumimoji="1" lang="ko-KR" altLang="en-US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굴림체" pitchFamily="49" charset="-127"/>
              </a:rPr>
              <a:t>정비례</a:t>
            </a:r>
            <a:r>
              <a:rPr kumimoji="1" lang="ko-KR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굴림체" pitchFamily="49" charset="-127"/>
              </a:rPr>
              <a:t>해서 </a:t>
            </a:r>
            <a:r>
              <a:rPr kumimoji="1" lang="en-US" altLang="ko-K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굴림체" pitchFamily="49" charset="-127"/>
                <a:sym typeface="Wingdings" panose="05000000000000000000" pitchFamily="2" charset="2"/>
              </a:rPr>
              <a:t> </a:t>
            </a:r>
            <a:r>
              <a:rPr kumimoji="1" lang="ko-KR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굴림체" pitchFamily="49" charset="-127"/>
              </a:rPr>
              <a:t>하중 값이 줄어서 경제적인 부재</a:t>
            </a:r>
            <a:r>
              <a:rPr kumimoji="1" lang="en-US" altLang="ko-K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en-US" altLang="ko-K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굴림" pitchFamily="50" charset="-127"/>
                <a:cs typeface="굴림" pitchFamily="50" charset="-127"/>
              </a:rPr>
              <a:t> </a:t>
            </a:r>
            <a:endParaRPr kumimoji="1" lang="en-US" altLang="ko-K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46" name="그림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246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2073305" y="519063"/>
            <a:ext cx="4240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4)</a:t>
            </a:r>
            <a:r>
              <a:rPr lang="ko-KR" altLang="en-US" sz="2400" b="1" dirty="0" smtClean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수평재의 간격과 </a:t>
            </a:r>
            <a:r>
              <a:rPr lang="ko-KR" altLang="en-US" sz="2400" b="1" dirty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하중 분포</a:t>
            </a:r>
            <a:r>
              <a:rPr lang="ko-KR" altLang="en-US" sz="2400" b="1" dirty="0">
                <a:solidFill>
                  <a:srgbClr val="000000"/>
                </a:solidFill>
                <a:latin typeface="굴림체" pitchFamily="49" charset="-127"/>
                <a:ea typeface="굴림체" pitchFamily="49" charset="-127"/>
                <a:cs typeface="굴림" pitchFamily="50" charset="-127"/>
              </a:rPr>
              <a:t> </a:t>
            </a:r>
            <a:endParaRPr lang="ko-KR" altLang="en-US" sz="2400" b="1" dirty="0"/>
          </a:p>
        </p:txBody>
      </p:sp>
      <p:sp>
        <p:nvSpPr>
          <p:cNvPr id="6" name="직사각형 5"/>
          <p:cNvSpPr/>
          <p:nvPr/>
        </p:nvSpPr>
        <p:spPr>
          <a:xfrm>
            <a:off x="1368975" y="5377487"/>
            <a:ext cx="7747611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altLang="ko-KR" b="1" dirty="0">
                <a:solidFill>
                  <a:srgbClr val="000000"/>
                </a:solidFill>
                <a:latin typeface="새굴림" pitchFamily="18" charset="-127"/>
                <a:ea typeface="굴림" pitchFamily="50" charset="-127"/>
                <a:cs typeface="굴림" pitchFamily="50" charset="-127"/>
              </a:rPr>
              <a:t>-</a:t>
            </a:r>
            <a:r>
              <a:rPr lang="en-US" altLang="ko-KR" dirty="0">
                <a:solidFill>
                  <a:srgbClr val="000000"/>
                </a:solidFill>
                <a:latin typeface="새굴림" pitchFamily="18" charset="-127"/>
                <a:ea typeface="굴림" pitchFamily="50" charset="-127"/>
                <a:cs typeface="굴림" pitchFamily="50" charset="-127"/>
              </a:rPr>
              <a:t> </a:t>
            </a:r>
            <a:r>
              <a:rPr lang="ko-KR" altLang="en-US" b="1" dirty="0" smtClean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수평재</a:t>
            </a:r>
            <a:r>
              <a:rPr lang="ko-KR" altLang="en-US" dirty="0" smtClean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 </a:t>
            </a:r>
            <a:r>
              <a:rPr lang="en-US" altLang="ko-KR" dirty="0" smtClean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  <a:sym typeface="Wingdings" panose="05000000000000000000" pitchFamily="2" charset="2"/>
              </a:rPr>
              <a:t></a:t>
            </a:r>
            <a:r>
              <a:rPr lang="ko-KR" altLang="en-US" b="1" dirty="0" smtClean="0">
                <a:solidFill>
                  <a:srgbClr val="000000"/>
                </a:solidFill>
                <a:latin typeface="새굴림" pitchFamily="18" charset="-127"/>
                <a:ea typeface="새굴림" pitchFamily="18" charset="-127"/>
                <a:cs typeface="굴림" pitchFamily="50" charset="-127"/>
              </a:rPr>
              <a:t> </a:t>
            </a:r>
            <a:r>
              <a:rPr lang="ko-KR" altLang="en-US" b="1" dirty="0" err="1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풍하중</a:t>
            </a:r>
            <a:r>
              <a:rPr lang="ko-KR" altLang="en-US" b="1" dirty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 </a:t>
            </a:r>
            <a:r>
              <a:rPr lang="ko-KR" altLang="en-US" b="1" dirty="0" smtClean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과 </a:t>
            </a:r>
            <a:r>
              <a:rPr lang="ko-KR" altLang="en-US" dirty="0" smtClean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 </a:t>
            </a:r>
            <a:r>
              <a:rPr lang="ko-KR" altLang="en-US" b="1" dirty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유리자중</a:t>
            </a:r>
            <a:r>
              <a:rPr lang="ko-KR" altLang="en-US" dirty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의 </a:t>
            </a:r>
            <a:r>
              <a:rPr lang="ko-KR" altLang="en-US" dirty="0" smtClean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   </a:t>
            </a:r>
            <a:r>
              <a:rPr lang="en-US" altLang="ko-KR" dirty="0" smtClean="0">
                <a:solidFill>
                  <a:srgbClr val="000000"/>
                </a:solidFill>
                <a:latin typeface="새굴림" pitchFamily="18" charset="-127"/>
                <a:ea typeface="굴림" pitchFamily="50" charset="-127"/>
                <a:cs typeface="굴림" pitchFamily="50" charset="-127"/>
              </a:rPr>
              <a:t>2</a:t>
            </a:r>
            <a:r>
              <a:rPr lang="ko-KR" altLang="en-US" dirty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가지 하중이 작용</a:t>
            </a:r>
            <a:r>
              <a:rPr lang="en-US" altLang="ko-KR" dirty="0">
                <a:solidFill>
                  <a:srgbClr val="000000"/>
                </a:solidFill>
                <a:latin typeface="새굴림" pitchFamily="18" charset="-127"/>
                <a:ea typeface="굴림" pitchFamily="50" charset="-127"/>
                <a:cs typeface="굴림" pitchFamily="50" charset="-127"/>
              </a:rPr>
              <a:t>.</a:t>
            </a:r>
            <a:r>
              <a:rPr lang="en-US" altLang="ko-KR" sz="2800" dirty="0">
                <a:solidFill>
                  <a:srgbClr val="000000"/>
                </a:solidFill>
                <a:latin typeface="굴림체" pitchFamily="49" charset="-127"/>
                <a:ea typeface="굴림체" pitchFamily="49" charset="-127"/>
                <a:cs typeface="굴림" pitchFamily="50" charset="-127"/>
              </a:rPr>
              <a:t> </a:t>
            </a:r>
            <a:endParaRPr lang="en-US" altLang="ko-KR" sz="800" dirty="0"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lvl="0" algn="just" eaLnBrk="0" latinLnBrk="0" hangingPunct="0"/>
            <a:r>
              <a:rPr lang="en-US" altLang="ko-KR" b="1" dirty="0" smtClean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- </a:t>
            </a:r>
            <a:r>
              <a:rPr lang="ko-KR" altLang="en-US" b="1" dirty="0" smtClean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수평재의 </a:t>
            </a:r>
            <a:r>
              <a:rPr lang="ko-KR" altLang="en-US" b="1" dirty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간격이 </a:t>
            </a:r>
            <a:r>
              <a:rPr lang="ko-KR" altLang="en-US" b="1" dirty="0" smtClean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커지면 </a:t>
            </a:r>
            <a:r>
              <a:rPr lang="en-US" altLang="ko-KR" dirty="0" smtClean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  <a:sym typeface="Wingdings" panose="05000000000000000000" pitchFamily="2" charset="2"/>
              </a:rPr>
              <a:t></a:t>
            </a:r>
            <a:r>
              <a:rPr lang="ko-KR" altLang="en-US" dirty="0" err="1" smtClean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풍하중은</a:t>
            </a:r>
            <a:r>
              <a:rPr lang="ko-KR" altLang="en-US" dirty="0" smtClean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 물론  </a:t>
            </a:r>
            <a:r>
              <a:rPr lang="ko-KR" altLang="en-US" dirty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유리의 자체 </a:t>
            </a:r>
            <a:r>
              <a:rPr lang="ko-KR" altLang="en-US" dirty="0" smtClean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하중</a:t>
            </a:r>
            <a:endParaRPr lang="en-US" altLang="ko-KR" dirty="0" smtClean="0">
              <a:solidFill>
                <a:srgbClr val="000000"/>
              </a:solidFill>
              <a:latin typeface="굴림" pitchFamily="50" charset="-127"/>
              <a:ea typeface="새굴림" pitchFamily="18" charset="-127"/>
              <a:cs typeface="굴림" pitchFamily="50" charset="-127"/>
            </a:endParaRPr>
          </a:p>
          <a:p>
            <a:pPr lvl="0" algn="just" eaLnBrk="0" latinLnBrk="0" hangingPunct="0"/>
            <a:r>
              <a:rPr lang="en-US" altLang="ko-KR" dirty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 </a:t>
            </a:r>
            <a:r>
              <a:rPr lang="en-US" altLang="ko-KR" dirty="0" smtClean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                                     </a:t>
            </a:r>
            <a:r>
              <a:rPr lang="ko-KR" altLang="en-US" dirty="0" smtClean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 </a:t>
            </a:r>
            <a:r>
              <a:rPr lang="ko-KR" altLang="en-US" dirty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커져서 </a:t>
            </a:r>
            <a:r>
              <a:rPr lang="ko-KR" altLang="en-US" dirty="0" smtClean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단면 증대 설계</a:t>
            </a:r>
            <a:r>
              <a:rPr lang="en-US" altLang="ko-KR" dirty="0" smtClean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.</a:t>
            </a:r>
            <a:endParaRPr lang="ko-KR" altLang="en-US" dirty="0"/>
          </a:p>
        </p:txBody>
      </p:sp>
      <p:grpSp>
        <p:nvGrpSpPr>
          <p:cNvPr id="5137" name="그룹 5136"/>
          <p:cNvGrpSpPr/>
          <p:nvPr/>
        </p:nvGrpSpPr>
        <p:grpSpPr>
          <a:xfrm>
            <a:off x="1750550" y="1400258"/>
            <a:ext cx="6984461" cy="3809367"/>
            <a:chOff x="1025798" y="1458417"/>
            <a:chExt cx="6426596" cy="3809367"/>
          </a:xfrm>
        </p:grpSpPr>
        <p:pic>
          <p:nvPicPr>
            <p:cNvPr id="8" name="_x178315896" descr="EMB00000e68052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8077" y="1458417"/>
              <a:ext cx="6104317" cy="3809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그룹 19"/>
            <p:cNvGrpSpPr/>
            <p:nvPr/>
          </p:nvGrpSpPr>
          <p:grpSpPr>
            <a:xfrm>
              <a:off x="4739094" y="3863234"/>
              <a:ext cx="1080120" cy="504056"/>
              <a:chOff x="4771819" y="3861048"/>
              <a:chExt cx="1080120" cy="504056"/>
            </a:xfrm>
          </p:grpSpPr>
          <p:sp>
            <p:nvSpPr>
              <p:cNvPr id="9" name="이등변 삼각형 8"/>
              <p:cNvSpPr/>
              <p:nvPr/>
            </p:nvSpPr>
            <p:spPr>
              <a:xfrm>
                <a:off x="4771819" y="3861048"/>
                <a:ext cx="1080120" cy="504056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1" name="직선 화살표 연결선 10"/>
              <p:cNvCxnSpPr/>
              <p:nvPr/>
            </p:nvCxnSpPr>
            <p:spPr>
              <a:xfrm flipV="1">
                <a:off x="5580112" y="4149080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직선 화살표 연결선 13"/>
              <p:cNvCxnSpPr/>
              <p:nvPr/>
            </p:nvCxnSpPr>
            <p:spPr>
              <a:xfrm flipV="1">
                <a:off x="5436096" y="4005064"/>
                <a:ext cx="0" cy="36004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직선 화살표 연결선 14"/>
              <p:cNvCxnSpPr>
                <a:endCxn id="9" idx="0"/>
              </p:cNvCxnSpPr>
              <p:nvPr/>
            </p:nvCxnSpPr>
            <p:spPr>
              <a:xfrm flipV="1">
                <a:off x="5299934" y="3861048"/>
                <a:ext cx="11945" cy="50405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직선 화살표 연결선 15"/>
              <p:cNvCxnSpPr/>
              <p:nvPr/>
            </p:nvCxnSpPr>
            <p:spPr>
              <a:xfrm flipV="1">
                <a:off x="5148064" y="4005064"/>
                <a:ext cx="0" cy="36004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직선 화살표 연결선 16"/>
              <p:cNvCxnSpPr/>
              <p:nvPr/>
            </p:nvCxnSpPr>
            <p:spPr>
              <a:xfrm flipV="1">
                <a:off x="5004048" y="4149080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그룹 21"/>
            <p:cNvGrpSpPr/>
            <p:nvPr/>
          </p:nvGrpSpPr>
          <p:grpSpPr>
            <a:xfrm>
              <a:off x="5940152" y="3882865"/>
              <a:ext cx="1080120" cy="504056"/>
              <a:chOff x="4771819" y="3861048"/>
              <a:chExt cx="1080120" cy="504056"/>
            </a:xfrm>
          </p:grpSpPr>
          <p:sp>
            <p:nvSpPr>
              <p:cNvPr id="23" name="이등변 삼각형 22"/>
              <p:cNvSpPr/>
              <p:nvPr/>
            </p:nvSpPr>
            <p:spPr>
              <a:xfrm>
                <a:off x="4771819" y="3861048"/>
                <a:ext cx="1080120" cy="504056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24" name="직선 화살표 연결선 23"/>
              <p:cNvCxnSpPr/>
              <p:nvPr/>
            </p:nvCxnSpPr>
            <p:spPr>
              <a:xfrm flipV="1">
                <a:off x="5580112" y="4149080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직선 화살표 연결선 24"/>
              <p:cNvCxnSpPr/>
              <p:nvPr/>
            </p:nvCxnSpPr>
            <p:spPr>
              <a:xfrm flipV="1">
                <a:off x="5436096" y="4005064"/>
                <a:ext cx="0" cy="36004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직선 화살표 연결선 25"/>
              <p:cNvCxnSpPr>
                <a:endCxn id="23" idx="0"/>
              </p:cNvCxnSpPr>
              <p:nvPr/>
            </p:nvCxnSpPr>
            <p:spPr>
              <a:xfrm flipV="1">
                <a:off x="5299934" y="3861048"/>
                <a:ext cx="11945" cy="50405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직선 화살표 연결선 26"/>
              <p:cNvCxnSpPr/>
              <p:nvPr/>
            </p:nvCxnSpPr>
            <p:spPr>
              <a:xfrm flipV="1">
                <a:off x="5148064" y="4005064"/>
                <a:ext cx="0" cy="36004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직선 화살표 연결선 27"/>
              <p:cNvCxnSpPr/>
              <p:nvPr/>
            </p:nvCxnSpPr>
            <p:spPr>
              <a:xfrm flipV="1">
                <a:off x="5004048" y="4149080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그룹 28"/>
            <p:cNvGrpSpPr/>
            <p:nvPr/>
          </p:nvGrpSpPr>
          <p:grpSpPr>
            <a:xfrm rot="10800000">
              <a:off x="4748503" y="2567473"/>
              <a:ext cx="1080120" cy="504056"/>
              <a:chOff x="4771819" y="3861048"/>
              <a:chExt cx="1080120" cy="504056"/>
            </a:xfrm>
          </p:grpSpPr>
          <p:sp>
            <p:nvSpPr>
              <p:cNvPr id="30" name="이등변 삼각형 29"/>
              <p:cNvSpPr/>
              <p:nvPr/>
            </p:nvSpPr>
            <p:spPr>
              <a:xfrm>
                <a:off x="4771819" y="3861048"/>
                <a:ext cx="1080120" cy="504056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1" name="직선 화살표 연결선 30"/>
              <p:cNvCxnSpPr/>
              <p:nvPr/>
            </p:nvCxnSpPr>
            <p:spPr>
              <a:xfrm flipV="1">
                <a:off x="5580112" y="4149080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직선 화살표 연결선 31"/>
              <p:cNvCxnSpPr/>
              <p:nvPr/>
            </p:nvCxnSpPr>
            <p:spPr>
              <a:xfrm flipV="1">
                <a:off x="5436096" y="4005064"/>
                <a:ext cx="0" cy="36004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직선 화살표 연결선 32"/>
              <p:cNvCxnSpPr>
                <a:endCxn id="30" idx="0"/>
              </p:cNvCxnSpPr>
              <p:nvPr/>
            </p:nvCxnSpPr>
            <p:spPr>
              <a:xfrm flipV="1">
                <a:off x="5299934" y="3861048"/>
                <a:ext cx="11945" cy="50405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화살표 연결선 33"/>
              <p:cNvCxnSpPr/>
              <p:nvPr/>
            </p:nvCxnSpPr>
            <p:spPr>
              <a:xfrm flipV="1">
                <a:off x="5148064" y="4005064"/>
                <a:ext cx="0" cy="36004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직선 화살표 연결선 34"/>
              <p:cNvCxnSpPr/>
              <p:nvPr/>
            </p:nvCxnSpPr>
            <p:spPr>
              <a:xfrm flipV="1">
                <a:off x="5004048" y="4149080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그룹 35"/>
            <p:cNvGrpSpPr/>
            <p:nvPr/>
          </p:nvGrpSpPr>
          <p:grpSpPr>
            <a:xfrm rot="10800000">
              <a:off x="5968334" y="2564904"/>
              <a:ext cx="1080120" cy="504056"/>
              <a:chOff x="4771819" y="3861048"/>
              <a:chExt cx="1080120" cy="504056"/>
            </a:xfrm>
          </p:grpSpPr>
          <p:sp>
            <p:nvSpPr>
              <p:cNvPr id="37" name="이등변 삼각형 36"/>
              <p:cNvSpPr/>
              <p:nvPr/>
            </p:nvSpPr>
            <p:spPr>
              <a:xfrm>
                <a:off x="4771819" y="3861048"/>
                <a:ext cx="1080120" cy="504056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8" name="직선 화살표 연결선 37"/>
              <p:cNvCxnSpPr/>
              <p:nvPr/>
            </p:nvCxnSpPr>
            <p:spPr>
              <a:xfrm flipV="1">
                <a:off x="5580112" y="4149080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직선 화살표 연결선 38"/>
              <p:cNvCxnSpPr/>
              <p:nvPr/>
            </p:nvCxnSpPr>
            <p:spPr>
              <a:xfrm flipV="1">
                <a:off x="5436096" y="4005064"/>
                <a:ext cx="0" cy="36004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직선 화살표 연결선 39"/>
              <p:cNvCxnSpPr>
                <a:endCxn id="37" idx="0"/>
              </p:cNvCxnSpPr>
              <p:nvPr/>
            </p:nvCxnSpPr>
            <p:spPr>
              <a:xfrm flipV="1">
                <a:off x="5299934" y="3861048"/>
                <a:ext cx="11945" cy="50405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직선 화살표 연결선 40"/>
              <p:cNvCxnSpPr/>
              <p:nvPr/>
            </p:nvCxnSpPr>
            <p:spPr>
              <a:xfrm flipV="1">
                <a:off x="5148064" y="4005064"/>
                <a:ext cx="0" cy="36004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직선 화살표 연결선 41"/>
              <p:cNvCxnSpPr/>
              <p:nvPr/>
            </p:nvCxnSpPr>
            <p:spPr>
              <a:xfrm flipV="1">
                <a:off x="5004048" y="4149080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순서도: 수동 연산 42"/>
            <p:cNvSpPr/>
            <p:nvPr/>
          </p:nvSpPr>
          <p:spPr>
            <a:xfrm rot="10800000">
              <a:off x="2894111" y="3140967"/>
              <a:ext cx="1080120" cy="222132"/>
            </a:xfrm>
            <a:prstGeom prst="flowChartManualOperation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" name="순서도: 수동 연산 44"/>
            <p:cNvSpPr/>
            <p:nvPr/>
          </p:nvSpPr>
          <p:spPr>
            <a:xfrm rot="10800000">
              <a:off x="1669341" y="3140967"/>
              <a:ext cx="1080120" cy="222133"/>
            </a:xfrm>
            <a:prstGeom prst="flowChartManualOperation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" name="순서도: 수동 연산 45"/>
            <p:cNvSpPr/>
            <p:nvPr/>
          </p:nvSpPr>
          <p:spPr>
            <a:xfrm>
              <a:off x="2894110" y="2889804"/>
              <a:ext cx="1080120" cy="251163"/>
            </a:xfrm>
            <a:prstGeom prst="flowChartManualOperation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" name="순서도: 수동 연산 46"/>
            <p:cNvSpPr/>
            <p:nvPr/>
          </p:nvSpPr>
          <p:spPr>
            <a:xfrm>
              <a:off x="1669340" y="2895105"/>
              <a:ext cx="1080120" cy="251163"/>
            </a:xfrm>
            <a:prstGeom prst="flowChartManualOperation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" name="순서도: 수동 연산 47"/>
            <p:cNvSpPr/>
            <p:nvPr/>
          </p:nvSpPr>
          <p:spPr>
            <a:xfrm>
              <a:off x="1669340" y="2322126"/>
              <a:ext cx="1080120" cy="251163"/>
            </a:xfrm>
            <a:prstGeom prst="flowChartManualOperation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" name="순서도: 수동 연산 48"/>
            <p:cNvSpPr/>
            <p:nvPr/>
          </p:nvSpPr>
          <p:spPr>
            <a:xfrm>
              <a:off x="2894110" y="2316310"/>
              <a:ext cx="1080120" cy="251163"/>
            </a:xfrm>
            <a:prstGeom prst="flowChartManualOperation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" name="순서도: 수동 연산 49"/>
            <p:cNvSpPr/>
            <p:nvPr/>
          </p:nvSpPr>
          <p:spPr>
            <a:xfrm rot="10800000">
              <a:off x="1669337" y="2564904"/>
              <a:ext cx="1080120" cy="252028"/>
            </a:xfrm>
            <a:prstGeom prst="flowChartManualOperation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" name="순서도: 수동 연산 50"/>
            <p:cNvSpPr/>
            <p:nvPr/>
          </p:nvSpPr>
          <p:spPr>
            <a:xfrm rot="10800000">
              <a:off x="2894111" y="2546902"/>
              <a:ext cx="1080120" cy="252028"/>
            </a:xfrm>
            <a:prstGeom prst="flowChartManualOperation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" name="순서도: 수동 연산 51"/>
            <p:cNvSpPr/>
            <p:nvPr/>
          </p:nvSpPr>
          <p:spPr>
            <a:xfrm rot="10800000">
              <a:off x="4754474" y="2213248"/>
              <a:ext cx="1088831" cy="279648"/>
            </a:xfrm>
            <a:prstGeom prst="flowChartManualOperation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" name="순서도: 수동 연산 52"/>
            <p:cNvSpPr/>
            <p:nvPr/>
          </p:nvSpPr>
          <p:spPr>
            <a:xfrm rot="10800000">
              <a:off x="5968334" y="2213248"/>
              <a:ext cx="1080120" cy="288032"/>
            </a:xfrm>
            <a:prstGeom prst="flowChartManualOperation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" name="순서도: 수동 연산 53"/>
            <p:cNvSpPr/>
            <p:nvPr/>
          </p:nvSpPr>
          <p:spPr>
            <a:xfrm>
              <a:off x="4754475" y="2025708"/>
              <a:ext cx="1080120" cy="215674"/>
            </a:xfrm>
            <a:prstGeom prst="flowChartManualOperation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" name="순서도: 수동 연산 54"/>
            <p:cNvSpPr/>
            <p:nvPr/>
          </p:nvSpPr>
          <p:spPr>
            <a:xfrm>
              <a:off x="5940152" y="2025708"/>
              <a:ext cx="1080120" cy="215674"/>
            </a:xfrm>
            <a:prstGeom prst="flowChartManualOperation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" name="순서도: 수동 연산 55"/>
            <p:cNvSpPr/>
            <p:nvPr/>
          </p:nvSpPr>
          <p:spPr>
            <a:xfrm>
              <a:off x="5928206" y="4464225"/>
              <a:ext cx="1120247" cy="280459"/>
            </a:xfrm>
            <a:prstGeom prst="flowChartManualOperation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" name="순서도: 수동 연산 56"/>
            <p:cNvSpPr/>
            <p:nvPr/>
          </p:nvSpPr>
          <p:spPr>
            <a:xfrm>
              <a:off x="4739094" y="4464225"/>
              <a:ext cx="1095500" cy="280459"/>
            </a:xfrm>
            <a:prstGeom prst="flowChartManualOperation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5131" name="그룹 5130"/>
            <p:cNvGrpSpPr/>
            <p:nvPr/>
          </p:nvGrpSpPr>
          <p:grpSpPr>
            <a:xfrm>
              <a:off x="1907704" y="2333879"/>
              <a:ext cx="609600" cy="239409"/>
              <a:chOff x="1907704" y="2333879"/>
              <a:chExt cx="609600" cy="239409"/>
            </a:xfrm>
          </p:grpSpPr>
          <p:cxnSp>
            <p:nvCxnSpPr>
              <p:cNvPr id="58" name="직선 화살표 연결선 57"/>
              <p:cNvCxnSpPr/>
              <p:nvPr/>
            </p:nvCxnSpPr>
            <p:spPr>
              <a:xfrm rot="10800000" flipV="1">
                <a:off x="1907704" y="2333879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직선 화살표 연결선 58"/>
              <p:cNvCxnSpPr/>
              <p:nvPr/>
            </p:nvCxnSpPr>
            <p:spPr>
              <a:xfrm rot="10800000" flipV="1">
                <a:off x="2060103" y="2348880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직선 화살표 연결선 59"/>
              <p:cNvCxnSpPr/>
              <p:nvPr/>
            </p:nvCxnSpPr>
            <p:spPr>
              <a:xfrm rot="10800000" flipV="1">
                <a:off x="2209399" y="2357264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직선 화살표 연결선 60"/>
              <p:cNvCxnSpPr/>
              <p:nvPr/>
            </p:nvCxnSpPr>
            <p:spPr>
              <a:xfrm rot="10800000" flipV="1">
                <a:off x="2364903" y="2351449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직선 화살표 연결선 61"/>
              <p:cNvCxnSpPr/>
              <p:nvPr/>
            </p:nvCxnSpPr>
            <p:spPr>
              <a:xfrm rot="10800000" flipV="1">
                <a:off x="2517304" y="2350276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그룹 75"/>
            <p:cNvGrpSpPr/>
            <p:nvPr/>
          </p:nvGrpSpPr>
          <p:grpSpPr>
            <a:xfrm>
              <a:off x="3129370" y="2322186"/>
              <a:ext cx="609600" cy="239409"/>
              <a:chOff x="1907704" y="2333879"/>
              <a:chExt cx="609600" cy="239409"/>
            </a:xfrm>
          </p:grpSpPr>
          <p:cxnSp>
            <p:nvCxnSpPr>
              <p:cNvPr id="77" name="직선 화살표 연결선 76"/>
              <p:cNvCxnSpPr/>
              <p:nvPr/>
            </p:nvCxnSpPr>
            <p:spPr>
              <a:xfrm rot="10800000" flipV="1">
                <a:off x="1907704" y="2333879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직선 화살표 연결선 77"/>
              <p:cNvCxnSpPr/>
              <p:nvPr/>
            </p:nvCxnSpPr>
            <p:spPr>
              <a:xfrm rot="10800000" flipV="1">
                <a:off x="2060103" y="2348880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직선 화살표 연결선 78"/>
              <p:cNvCxnSpPr/>
              <p:nvPr/>
            </p:nvCxnSpPr>
            <p:spPr>
              <a:xfrm rot="10800000" flipV="1">
                <a:off x="2209399" y="2357264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직선 화살표 연결선 79"/>
              <p:cNvCxnSpPr/>
              <p:nvPr/>
            </p:nvCxnSpPr>
            <p:spPr>
              <a:xfrm rot="10800000" flipV="1">
                <a:off x="2364903" y="2351449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직선 화살표 연결선 80"/>
              <p:cNvCxnSpPr/>
              <p:nvPr/>
            </p:nvCxnSpPr>
            <p:spPr>
              <a:xfrm rot="10800000" flipV="1">
                <a:off x="2517304" y="2350276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" name="그룹 82"/>
            <p:cNvGrpSpPr/>
            <p:nvPr/>
          </p:nvGrpSpPr>
          <p:grpSpPr>
            <a:xfrm flipV="1">
              <a:off x="4926883" y="2213248"/>
              <a:ext cx="723359" cy="288032"/>
              <a:chOff x="1907704" y="2333879"/>
              <a:chExt cx="609600" cy="239409"/>
            </a:xfrm>
          </p:grpSpPr>
          <p:cxnSp>
            <p:nvCxnSpPr>
              <p:cNvPr id="84" name="직선 화살표 연결선 83"/>
              <p:cNvCxnSpPr/>
              <p:nvPr/>
            </p:nvCxnSpPr>
            <p:spPr>
              <a:xfrm rot="10800000" flipV="1">
                <a:off x="1907704" y="2333879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직선 화살표 연결선 84"/>
              <p:cNvCxnSpPr/>
              <p:nvPr/>
            </p:nvCxnSpPr>
            <p:spPr>
              <a:xfrm rot="10800000" flipV="1">
                <a:off x="2060103" y="2348880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직선 화살표 연결선 85"/>
              <p:cNvCxnSpPr/>
              <p:nvPr/>
            </p:nvCxnSpPr>
            <p:spPr>
              <a:xfrm rot="10800000" flipV="1">
                <a:off x="2209399" y="2357264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직선 화살표 연결선 86"/>
              <p:cNvCxnSpPr/>
              <p:nvPr/>
            </p:nvCxnSpPr>
            <p:spPr>
              <a:xfrm rot="10800000" flipV="1">
                <a:off x="2364903" y="2351449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직선 화살표 연결선 87"/>
              <p:cNvCxnSpPr/>
              <p:nvPr/>
            </p:nvCxnSpPr>
            <p:spPr>
              <a:xfrm rot="10800000" flipV="1">
                <a:off x="2517304" y="2350276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그룹 89"/>
            <p:cNvGrpSpPr/>
            <p:nvPr/>
          </p:nvGrpSpPr>
          <p:grpSpPr>
            <a:xfrm flipV="1">
              <a:off x="6146714" y="2213248"/>
              <a:ext cx="723359" cy="288032"/>
              <a:chOff x="1907704" y="2333879"/>
              <a:chExt cx="609600" cy="239409"/>
            </a:xfrm>
          </p:grpSpPr>
          <p:cxnSp>
            <p:nvCxnSpPr>
              <p:cNvPr id="91" name="직선 화살표 연결선 90"/>
              <p:cNvCxnSpPr/>
              <p:nvPr/>
            </p:nvCxnSpPr>
            <p:spPr>
              <a:xfrm rot="10800000" flipV="1">
                <a:off x="1907704" y="2333879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직선 화살표 연결선 91"/>
              <p:cNvCxnSpPr/>
              <p:nvPr/>
            </p:nvCxnSpPr>
            <p:spPr>
              <a:xfrm rot="10800000" flipV="1">
                <a:off x="2060103" y="2348880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직선 화살표 연결선 92"/>
              <p:cNvCxnSpPr/>
              <p:nvPr/>
            </p:nvCxnSpPr>
            <p:spPr>
              <a:xfrm rot="10800000" flipV="1">
                <a:off x="2209399" y="2357264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직선 화살표 연결선 93"/>
              <p:cNvCxnSpPr/>
              <p:nvPr/>
            </p:nvCxnSpPr>
            <p:spPr>
              <a:xfrm rot="10800000" flipV="1">
                <a:off x="2364903" y="2351449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직선 화살표 연결선 94"/>
              <p:cNvCxnSpPr/>
              <p:nvPr/>
            </p:nvCxnSpPr>
            <p:spPr>
              <a:xfrm rot="10800000" flipV="1">
                <a:off x="2517304" y="2350276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" name="그룹 102"/>
            <p:cNvGrpSpPr/>
            <p:nvPr/>
          </p:nvGrpSpPr>
          <p:grpSpPr>
            <a:xfrm flipV="1">
              <a:off x="1847720" y="3149759"/>
              <a:ext cx="723359" cy="213341"/>
              <a:chOff x="1907704" y="2333879"/>
              <a:chExt cx="609600" cy="239409"/>
            </a:xfrm>
          </p:grpSpPr>
          <p:cxnSp>
            <p:nvCxnSpPr>
              <p:cNvPr id="104" name="직선 화살표 연결선 103"/>
              <p:cNvCxnSpPr/>
              <p:nvPr/>
            </p:nvCxnSpPr>
            <p:spPr>
              <a:xfrm rot="10800000" flipV="1">
                <a:off x="1907704" y="2333879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직선 화살표 연결선 104"/>
              <p:cNvCxnSpPr/>
              <p:nvPr/>
            </p:nvCxnSpPr>
            <p:spPr>
              <a:xfrm rot="10800000" flipV="1">
                <a:off x="2060103" y="2348880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직선 화살표 연결선 105"/>
              <p:cNvCxnSpPr/>
              <p:nvPr/>
            </p:nvCxnSpPr>
            <p:spPr>
              <a:xfrm rot="10800000" flipV="1">
                <a:off x="2209399" y="2357264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직선 화살표 연결선 106"/>
              <p:cNvCxnSpPr/>
              <p:nvPr/>
            </p:nvCxnSpPr>
            <p:spPr>
              <a:xfrm rot="10800000" flipV="1">
                <a:off x="2364903" y="2351449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직선 화살표 연결선 107"/>
              <p:cNvCxnSpPr/>
              <p:nvPr/>
            </p:nvCxnSpPr>
            <p:spPr>
              <a:xfrm rot="10800000" flipV="1">
                <a:off x="2517304" y="2350276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" name="그룹 108"/>
            <p:cNvGrpSpPr/>
            <p:nvPr/>
          </p:nvGrpSpPr>
          <p:grpSpPr>
            <a:xfrm flipV="1">
              <a:off x="1907703" y="2573289"/>
              <a:ext cx="609601" cy="259898"/>
              <a:chOff x="1907704" y="2333879"/>
              <a:chExt cx="609600" cy="239409"/>
            </a:xfrm>
          </p:grpSpPr>
          <p:cxnSp>
            <p:nvCxnSpPr>
              <p:cNvPr id="110" name="직선 화살표 연결선 109"/>
              <p:cNvCxnSpPr/>
              <p:nvPr/>
            </p:nvCxnSpPr>
            <p:spPr>
              <a:xfrm rot="10800000" flipV="1">
                <a:off x="1907704" y="2333879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직선 화살표 연결선 110"/>
              <p:cNvCxnSpPr/>
              <p:nvPr/>
            </p:nvCxnSpPr>
            <p:spPr>
              <a:xfrm rot="10800000" flipV="1">
                <a:off x="2060103" y="2348880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직선 화살표 연결선 111"/>
              <p:cNvCxnSpPr/>
              <p:nvPr/>
            </p:nvCxnSpPr>
            <p:spPr>
              <a:xfrm rot="10800000" flipV="1">
                <a:off x="2209399" y="2357264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직선 화살표 연결선 112"/>
              <p:cNvCxnSpPr/>
              <p:nvPr/>
            </p:nvCxnSpPr>
            <p:spPr>
              <a:xfrm rot="10800000" flipV="1">
                <a:off x="2364903" y="2351449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직선 화살표 연결선 113"/>
              <p:cNvCxnSpPr/>
              <p:nvPr/>
            </p:nvCxnSpPr>
            <p:spPr>
              <a:xfrm rot="10800000" flipV="1">
                <a:off x="2517304" y="2350276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" name="그룹 114"/>
            <p:cNvGrpSpPr/>
            <p:nvPr/>
          </p:nvGrpSpPr>
          <p:grpSpPr>
            <a:xfrm flipV="1">
              <a:off x="3126264" y="2544691"/>
              <a:ext cx="609601" cy="259898"/>
              <a:chOff x="1907704" y="2333879"/>
              <a:chExt cx="609600" cy="239409"/>
            </a:xfrm>
          </p:grpSpPr>
          <p:cxnSp>
            <p:nvCxnSpPr>
              <p:cNvPr id="116" name="직선 화살표 연결선 115"/>
              <p:cNvCxnSpPr/>
              <p:nvPr/>
            </p:nvCxnSpPr>
            <p:spPr>
              <a:xfrm rot="10800000" flipV="1">
                <a:off x="1907704" y="2333879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직선 화살표 연결선 116"/>
              <p:cNvCxnSpPr/>
              <p:nvPr/>
            </p:nvCxnSpPr>
            <p:spPr>
              <a:xfrm rot="10800000" flipV="1">
                <a:off x="2060103" y="2348880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직선 화살표 연결선 117"/>
              <p:cNvCxnSpPr/>
              <p:nvPr/>
            </p:nvCxnSpPr>
            <p:spPr>
              <a:xfrm rot="10800000" flipV="1">
                <a:off x="2209399" y="2357264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직선 화살표 연결선 118"/>
              <p:cNvCxnSpPr/>
              <p:nvPr/>
            </p:nvCxnSpPr>
            <p:spPr>
              <a:xfrm rot="10800000" flipV="1">
                <a:off x="2364903" y="2351449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직선 화살표 연결선 119"/>
              <p:cNvCxnSpPr/>
              <p:nvPr/>
            </p:nvCxnSpPr>
            <p:spPr>
              <a:xfrm rot="10800000" flipV="1">
                <a:off x="2517304" y="2350276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" name="그룹 120"/>
            <p:cNvGrpSpPr/>
            <p:nvPr/>
          </p:nvGrpSpPr>
          <p:grpSpPr>
            <a:xfrm flipV="1">
              <a:off x="3066279" y="3140967"/>
              <a:ext cx="723359" cy="213341"/>
              <a:chOff x="1907704" y="2333879"/>
              <a:chExt cx="609600" cy="239409"/>
            </a:xfrm>
          </p:grpSpPr>
          <p:cxnSp>
            <p:nvCxnSpPr>
              <p:cNvPr id="122" name="직선 화살표 연결선 121"/>
              <p:cNvCxnSpPr/>
              <p:nvPr/>
            </p:nvCxnSpPr>
            <p:spPr>
              <a:xfrm rot="10800000" flipV="1">
                <a:off x="1907704" y="2333879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직선 화살표 연결선 122"/>
              <p:cNvCxnSpPr/>
              <p:nvPr/>
            </p:nvCxnSpPr>
            <p:spPr>
              <a:xfrm rot="10800000" flipV="1">
                <a:off x="2060103" y="2348880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직선 화살표 연결선 123"/>
              <p:cNvCxnSpPr/>
              <p:nvPr/>
            </p:nvCxnSpPr>
            <p:spPr>
              <a:xfrm rot="10800000" flipV="1">
                <a:off x="2209399" y="2357264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직선 화살표 연결선 124"/>
              <p:cNvCxnSpPr/>
              <p:nvPr/>
            </p:nvCxnSpPr>
            <p:spPr>
              <a:xfrm rot="10800000" flipV="1">
                <a:off x="2364903" y="2351449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직선 화살표 연결선 125"/>
              <p:cNvCxnSpPr/>
              <p:nvPr/>
            </p:nvCxnSpPr>
            <p:spPr>
              <a:xfrm rot="10800000" flipV="1">
                <a:off x="2517304" y="2350276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7" name="그룹 126"/>
            <p:cNvGrpSpPr/>
            <p:nvPr/>
          </p:nvGrpSpPr>
          <p:grpSpPr>
            <a:xfrm>
              <a:off x="1907704" y="2895680"/>
              <a:ext cx="609600" cy="239409"/>
              <a:chOff x="1907704" y="2333879"/>
              <a:chExt cx="609600" cy="239409"/>
            </a:xfrm>
          </p:grpSpPr>
          <p:cxnSp>
            <p:nvCxnSpPr>
              <p:cNvPr id="128" name="직선 화살표 연결선 127"/>
              <p:cNvCxnSpPr/>
              <p:nvPr/>
            </p:nvCxnSpPr>
            <p:spPr>
              <a:xfrm rot="10800000" flipV="1">
                <a:off x="1907704" y="2333879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직선 화살표 연결선 128"/>
              <p:cNvCxnSpPr/>
              <p:nvPr/>
            </p:nvCxnSpPr>
            <p:spPr>
              <a:xfrm rot="10800000" flipV="1">
                <a:off x="2060103" y="2348880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직선 화살표 연결선 129"/>
              <p:cNvCxnSpPr/>
              <p:nvPr/>
            </p:nvCxnSpPr>
            <p:spPr>
              <a:xfrm rot="10800000" flipV="1">
                <a:off x="2209399" y="2357264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직선 화살표 연결선 130"/>
              <p:cNvCxnSpPr/>
              <p:nvPr/>
            </p:nvCxnSpPr>
            <p:spPr>
              <a:xfrm rot="10800000" flipV="1">
                <a:off x="2364903" y="2351449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직선 화살표 연결선 131"/>
              <p:cNvCxnSpPr/>
              <p:nvPr/>
            </p:nvCxnSpPr>
            <p:spPr>
              <a:xfrm rot="10800000" flipV="1">
                <a:off x="2517304" y="2350276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3" name="그룹 132"/>
            <p:cNvGrpSpPr/>
            <p:nvPr/>
          </p:nvGrpSpPr>
          <p:grpSpPr>
            <a:xfrm>
              <a:off x="3141266" y="2866797"/>
              <a:ext cx="609600" cy="239409"/>
              <a:chOff x="1907704" y="2333879"/>
              <a:chExt cx="609600" cy="239409"/>
            </a:xfrm>
          </p:grpSpPr>
          <p:cxnSp>
            <p:nvCxnSpPr>
              <p:cNvPr id="134" name="직선 화살표 연결선 133"/>
              <p:cNvCxnSpPr/>
              <p:nvPr/>
            </p:nvCxnSpPr>
            <p:spPr>
              <a:xfrm rot="10800000" flipV="1">
                <a:off x="1907704" y="2333879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직선 화살표 연결선 134"/>
              <p:cNvCxnSpPr/>
              <p:nvPr/>
            </p:nvCxnSpPr>
            <p:spPr>
              <a:xfrm rot="10800000" flipV="1">
                <a:off x="2060103" y="2348880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직선 화살표 연결선 135"/>
              <p:cNvCxnSpPr/>
              <p:nvPr/>
            </p:nvCxnSpPr>
            <p:spPr>
              <a:xfrm rot="10800000" flipV="1">
                <a:off x="2209399" y="2357264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직선 화살표 연결선 136"/>
              <p:cNvCxnSpPr/>
              <p:nvPr/>
            </p:nvCxnSpPr>
            <p:spPr>
              <a:xfrm rot="10800000" flipV="1">
                <a:off x="2364903" y="2351449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직선 화살표 연결선 137"/>
              <p:cNvCxnSpPr/>
              <p:nvPr/>
            </p:nvCxnSpPr>
            <p:spPr>
              <a:xfrm rot="10800000" flipV="1">
                <a:off x="2517304" y="2350276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9" name="그룹 138"/>
            <p:cNvGrpSpPr/>
            <p:nvPr/>
          </p:nvGrpSpPr>
          <p:grpSpPr>
            <a:xfrm>
              <a:off x="6199909" y="4496441"/>
              <a:ext cx="609600" cy="239409"/>
              <a:chOff x="1907704" y="2333879"/>
              <a:chExt cx="609600" cy="239409"/>
            </a:xfrm>
          </p:grpSpPr>
          <p:cxnSp>
            <p:nvCxnSpPr>
              <p:cNvPr id="140" name="직선 화살표 연결선 139"/>
              <p:cNvCxnSpPr/>
              <p:nvPr/>
            </p:nvCxnSpPr>
            <p:spPr>
              <a:xfrm rot="10800000" flipV="1">
                <a:off x="1907704" y="2333879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직선 화살표 연결선 140"/>
              <p:cNvCxnSpPr/>
              <p:nvPr/>
            </p:nvCxnSpPr>
            <p:spPr>
              <a:xfrm rot="10800000" flipV="1">
                <a:off x="2060103" y="2348880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직선 화살표 연결선 141"/>
              <p:cNvCxnSpPr/>
              <p:nvPr/>
            </p:nvCxnSpPr>
            <p:spPr>
              <a:xfrm rot="10800000" flipV="1">
                <a:off x="2209399" y="2357264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직선 화살표 연결선 142"/>
              <p:cNvCxnSpPr/>
              <p:nvPr/>
            </p:nvCxnSpPr>
            <p:spPr>
              <a:xfrm rot="10800000" flipV="1">
                <a:off x="2364903" y="2351449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직선 화살표 연결선 143"/>
              <p:cNvCxnSpPr/>
              <p:nvPr/>
            </p:nvCxnSpPr>
            <p:spPr>
              <a:xfrm rot="10800000" flipV="1">
                <a:off x="2517304" y="2350276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그룹 144"/>
            <p:cNvGrpSpPr/>
            <p:nvPr/>
          </p:nvGrpSpPr>
          <p:grpSpPr>
            <a:xfrm>
              <a:off x="6183529" y="2007309"/>
              <a:ext cx="609600" cy="216025"/>
              <a:chOff x="1907704" y="2333879"/>
              <a:chExt cx="609600" cy="239409"/>
            </a:xfrm>
          </p:grpSpPr>
          <p:cxnSp>
            <p:nvCxnSpPr>
              <p:cNvPr id="146" name="직선 화살표 연결선 145"/>
              <p:cNvCxnSpPr/>
              <p:nvPr/>
            </p:nvCxnSpPr>
            <p:spPr>
              <a:xfrm rot="10800000" flipV="1">
                <a:off x="1907704" y="2333879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직선 화살표 연결선 146"/>
              <p:cNvCxnSpPr/>
              <p:nvPr/>
            </p:nvCxnSpPr>
            <p:spPr>
              <a:xfrm rot="10800000" flipV="1">
                <a:off x="2060103" y="2348880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직선 화살표 연결선 147"/>
              <p:cNvCxnSpPr/>
              <p:nvPr/>
            </p:nvCxnSpPr>
            <p:spPr>
              <a:xfrm rot="10800000" flipV="1">
                <a:off x="2209399" y="2357264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직선 화살표 연결선 148"/>
              <p:cNvCxnSpPr/>
              <p:nvPr/>
            </p:nvCxnSpPr>
            <p:spPr>
              <a:xfrm rot="10800000" flipV="1">
                <a:off x="2364903" y="2351449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직선 화살표 연결선 149"/>
              <p:cNvCxnSpPr/>
              <p:nvPr/>
            </p:nvCxnSpPr>
            <p:spPr>
              <a:xfrm rot="10800000" flipV="1">
                <a:off x="2517304" y="2350276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그룹 150"/>
            <p:cNvGrpSpPr/>
            <p:nvPr/>
          </p:nvGrpSpPr>
          <p:grpSpPr>
            <a:xfrm>
              <a:off x="4998021" y="2004220"/>
              <a:ext cx="609600" cy="216024"/>
              <a:chOff x="1907704" y="2333879"/>
              <a:chExt cx="609600" cy="239409"/>
            </a:xfrm>
          </p:grpSpPr>
          <p:cxnSp>
            <p:nvCxnSpPr>
              <p:cNvPr id="152" name="직선 화살표 연결선 151"/>
              <p:cNvCxnSpPr/>
              <p:nvPr/>
            </p:nvCxnSpPr>
            <p:spPr>
              <a:xfrm rot="10800000" flipV="1">
                <a:off x="1907704" y="2333879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직선 화살표 연결선 152"/>
              <p:cNvCxnSpPr/>
              <p:nvPr/>
            </p:nvCxnSpPr>
            <p:spPr>
              <a:xfrm rot="10800000" flipV="1">
                <a:off x="2060103" y="2348880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직선 화살표 연결선 153"/>
              <p:cNvCxnSpPr/>
              <p:nvPr/>
            </p:nvCxnSpPr>
            <p:spPr>
              <a:xfrm rot="10800000" flipV="1">
                <a:off x="2209399" y="2357264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직선 화살표 연결선 154"/>
              <p:cNvCxnSpPr/>
              <p:nvPr/>
            </p:nvCxnSpPr>
            <p:spPr>
              <a:xfrm rot="10800000" flipV="1">
                <a:off x="2364903" y="2351449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직선 화살표 연결선 155"/>
              <p:cNvCxnSpPr/>
              <p:nvPr/>
            </p:nvCxnSpPr>
            <p:spPr>
              <a:xfrm rot="10800000" flipV="1">
                <a:off x="2517304" y="2350276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7" name="그룹 156"/>
            <p:cNvGrpSpPr/>
            <p:nvPr/>
          </p:nvGrpSpPr>
          <p:grpSpPr>
            <a:xfrm>
              <a:off x="4962408" y="4484749"/>
              <a:ext cx="687833" cy="239409"/>
              <a:chOff x="1907704" y="2333879"/>
              <a:chExt cx="609600" cy="239409"/>
            </a:xfrm>
          </p:grpSpPr>
          <p:cxnSp>
            <p:nvCxnSpPr>
              <p:cNvPr id="158" name="직선 화살표 연결선 157"/>
              <p:cNvCxnSpPr/>
              <p:nvPr/>
            </p:nvCxnSpPr>
            <p:spPr>
              <a:xfrm rot="10800000" flipV="1">
                <a:off x="1907704" y="2333879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직선 화살표 연결선 158"/>
              <p:cNvCxnSpPr/>
              <p:nvPr/>
            </p:nvCxnSpPr>
            <p:spPr>
              <a:xfrm rot="10800000" flipV="1">
                <a:off x="2060103" y="2348880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직선 화살표 연결선 159"/>
              <p:cNvCxnSpPr/>
              <p:nvPr/>
            </p:nvCxnSpPr>
            <p:spPr>
              <a:xfrm rot="10800000" flipV="1">
                <a:off x="2209399" y="2357264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직선 화살표 연결선 160"/>
              <p:cNvCxnSpPr/>
              <p:nvPr/>
            </p:nvCxnSpPr>
            <p:spPr>
              <a:xfrm rot="10800000" flipV="1">
                <a:off x="2364903" y="2351449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직선 화살표 연결선 161"/>
              <p:cNvCxnSpPr/>
              <p:nvPr/>
            </p:nvCxnSpPr>
            <p:spPr>
              <a:xfrm rot="10800000" flipV="1">
                <a:off x="2517304" y="2350276"/>
                <a:ext cx="0" cy="2160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3" name="직사각형 162"/>
            <p:cNvSpPr/>
            <p:nvPr/>
          </p:nvSpPr>
          <p:spPr>
            <a:xfrm>
              <a:off x="3394582" y="4113628"/>
              <a:ext cx="1072471" cy="291299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풍 하중</a:t>
              </a:r>
              <a:endParaRPr lang="ko-KR" altLang="en-US" dirty="0"/>
            </a:p>
          </p:txBody>
        </p:sp>
        <p:sp>
          <p:nvSpPr>
            <p:cNvPr id="164" name="직사각형 163"/>
            <p:cNvSpPr/>
            <p:nvPr/>
          </p:nvSpPr>
          <p:spPr>
            <a:xfrm>
              <a:off x="1025798" y="3252237"/>
              <a:ext cx="678634" cy="291299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자중</a:t>
              </a:r>
              <a:endParaRPr lang="ko-KR" altLang="en-US" dirty="0"/>
            </a:p>
          </p:txBody>
        </p:sp>
        <p:sp>
          <p:nvSpPr>
            <p:cNvPr id="165" name="직사각형 164"/>
            <p:cNvSpPr/>
            <p:nvPr/>
          </p:nvSpPr>
          <p:spPr>
            <a:xfrm>
              <a:off x="4292689" y="4796079"/>
              <a:ext cx="678634" cy="291299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자중</a:t>
              </a:r>
              <a:endParaRPr lang="ko-KR" altLang="en-US" dirty="0"/>
            </a:p>
          </p:txBody>
        </p:sp>
        <p:sp>
          <p:nvSpPr>
            <p:cNvPr id="166" name="직사각형 165"/>
            <p:cNvSpPr/>
            <p:nvPr/>
          </p:nvSpPr>
          <p:spPr>
            <a:xfrm>
              <a:off x="5448930" y="4723040"/>
              <a:ext cx="678634" cy="291299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mtClean="0"/>
                <a:t>자중</a:t>
              </a:r>
              <a:endParaRPr lang="ko-KR" altLang="en-US" dirty="0"/>
            </a:p>
          </p:txBody>
        </p:sp>
        <p:sp>
          <p:nvSpPr>
            <p:cNvPr id="167" name="직사각형 166"/>
            <p:cNvSpPr/>
            <p:nvPr/>
          </p:nvSpPr>
          <p:spPr>
            <a:xfrm>
              <a:off x="2589596" y="3194047"/>
              <a:ext cx="678634" cy="291299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자중</a:t>
              </a:r>
              <a:endParaRPr lang="ko-KR" altLang="en-US" dirty="0"/>
            </a:p>
          </p:txBody>
        </p:sp>
        <p:cxnSp>
          <p:nvCxnSpPr>
            <p:cNvPr id="5133" name="직선 화살표 연결선 5132"/>
            <p:cNvCxnSpPr/>
            <p:nvPr/>
          </p:nvCxnSpPr>
          <p:spPr>
            <a:xfrm flipV="1">
              <a:off x="1669336" y="2866797"/>
              <a:ext cx="359223" cy="379213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직선 화살표 연결선 170"/>
            <p:cNvCxnSpPr>
              <a:stCxn id="167" idx="0"/>
            </p:cNvCxnSpPr>
            <p:nvPr/>
          </p:nvCxnSpPr>
          <p:spPr>
            <a:xfrm flipH="1" flipV="1">
              <a:off x="2364902" y="2913250"/>
              <a:ext cx="564011" cy="280797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직선 화살표 연결선 173"/>
            <p:cNvCxnSpPr/>
            <p:nvPr/>
          </p:nvCxnSpPr>
          <p:spPr>
            <a:xfrm flipV="1">
              <a:off x="4661107" y="4438231"/>
              <a:ext cx="359223" cy="379213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직선 화살표 연결선 174"/>
            <p:cNvCxnSpPr/>
            <p:nvPr/>
          </p:nvCxnSpPr>
          <p:spPr>
            <a:xfrm flipH="1" flipV="1">
              <a:off x="5356673" y="4484684"/>
              <a:ext cx="564011" cy="280797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7" name="직사각형 176"/>
          <p:cNvSpPr/>
          <p:nvPr/>
        </p:nvSpPr>
        <p:spPr>
          <a:xfrm>
            <a:off x="848927" y="1063569"/>
            <a:ext cx="32342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◎ </a:t>
            </a:r>
            <a:r>
              <a:rPr lang="ko-KR" altLang="en-US" b="1" dirty="0" smtClean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수평재 간격과  하중 </a:t>
            </a:r>
            <a:r>
              <a:rPr lang="ko-KR" altLang="en-US" b="1" dirty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분포</a:t>
            </a:r>
            <a:r>
              <a:rPr lang="ko-KR" altLang="en-US" sz="2800" b="1" dirty="0">
                <a:solidFill>
                  <a:srgbClr val="000000"/>
                </a:solidFill>
                <a:latin typeface="굴림체" pitchFamily="49" charset="-127"/>
                <a:ea typeface="굴림체" pitchFamily="49" charset="-127"/>
                <a:cs typeface="굴림" pitchFamily="50" charset="-127"/>
              </a:rPr>
              <a:t> </a:t>
            </a:r>
            <a:endParaRPr lang="ko-KR" altLang="en-US" b="1" dirty="0"/>
          </a:p>
        </p:txBody>
      </p:sp>
      <p:pic>
        <p:nvPicPr>
          <p:cNvPr id="170" name="그림 16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246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852386" y="5897599"/>
            <a:ext cx="708186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1pPr>
            <a:lvl2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2pPr>
            <a:lvl3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3pPr>
            <a:lvl4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4pPr>
            <a:lvl5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9pPr>
          </a:lstStyle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새굴림" pitchFamily="18" charset="-127"/>
                <a:ea typeface="굴림" pitchFamily="50" charset="-127"/>
                <a:cs typeface="굴림" pitchFamily="50" charset="-127"/>
              </a:rPr>
              <a:t>.</a:t>
            </a:r>
            <a:endParaRPr kumimoji="1" lang="en-US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073303" y="548680"/>
            <a:ext cx="49247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4-1)</a:t>
            </a:r>
            <a:r>
              <a:rPr lang="ko-KR" altLang="en-US" sz="2400" b="1" dirty="0" smtClean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수평재의 간격과 </a:t>
            </a:r>
            <a:r>
              <a:rPr lang="ko-KR" altLang="en-US" sz="2400" b="1" dirty="0" err="1" smtClean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좌굴길이</a:t>
            </a:r>
            <a:r>
              <a:rPr lang="en-US" altLang="ko-KR" sz="2400" b="1" dirty="0" smtClean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(</a:t>
            </a:r>
            <a:r>
              <a:rPr lang="en-US" altLang="ko-KR" sz="2400" b="1" dirty="0" err="1" smtClean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Lb</a:t>
            </a:r>
            <a:r>
              <a:rPr lang="en-US" altLang="ko-KR" sz="2400" b="1" dirty="0" smtClean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)</a:t>
            </a:r>
            <a:endParaRPr lang="ko-KR" altLang="en-US" sz="2400" b="1" dirty="0"/>
          </a:p>
        </p:txBody>
      </p:sp>
      <p:sp>
        <p:nvSpPr>
          <p:cNvPr id="5" name="직사각형 4"/>
          <p:cNvSpPr/>
          <p:nvPr/>
        </p:nvSpPr>
        <p:spPr>
          <a:xfrm>
            <a:off x="977681" y="1156272"/>
            <a:ext cx="3766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◎ </a:t>
            </a:r>
            <a:r>
              <a:rPr lang="ko-KR" altLang="ko-KR" b="1" dirty="0" smtClean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세장비</a:t>
            </a:r>
            <a:r>
              <a:rPr lang="en-US" altLang="ko-KR" b="1" dirty="0" smtClean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 </a:t>
            </a:r>
            <a:r>
              <a:rPr lang="en-US" altLang="ko-KR" b="1" dirty="0" smtClean="0">
                <a:solidFill>
                  <a:srgbClr val="000000"/>
                </a:solidFill>
                <a:latin typeface="새굴림" pitchFamily="18" charset="-127"/>
                <a:ea typeface="굴림" pitchFamily="50" charset="-127"/>
                <a:cs typeface="굴림" pitchFamily="50" charset="-127"/>
              </a:rPr>
              <a:t>(</a:t>
            </a:r>
            <a:r>
              <a:rPr lang="en-US" altLang="ko-KR" b="1" dirty="0">
                <a:solidFill>
                  <a:srgbClr val="000000"/>
                </a:solidFill>
                <a:latin typeface="새굴림" pitchFamily="18" charset="-127"/>
                <a:ea typeface="굴림" pitchFamily="50" charset="-127"/>
                <a:cs typeface="굴림" pitchFamily="50" charset="-127"/>
              </a:rPr>
              <a:t>SLENDERNESS RATIO)</a:t>
            </a:r>
            <a:endParaRPr lang="ko-KR" altLang="en-US" b="1" dirty="0"/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652165"/>
              </p:ext>
            </p:extLst>
          </p:nvPr>
        </p:nvGraphicFramePr>
        <p:xfrm>
          <a:off x="1368975" y="4941168"/>
          <a:ext cx="6651988" cy="568924"/>
        </p:xfrm>
        <a:graphic>
          <a:graphicData uri="http://schemas.openxmlformats.org/drawingml/2006/table">
            <a:tbl>
              <a:tblPr/>
              <a:tblGrid>
                <a:gridCol w="2817313"/>
                <a:gridCol w="939104"/>
                <a:gridCol w="391293"/>
                <a:gridCol w="626069"/>
                <a:gridCol w="1878209"/>
              </a:tblGrid>
              <a:tr h="279110">
                <a:tc row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* SLENDERNESS RATIO =</a:t>
                      </a:r>
                      <a:endParaRPr lang="en-US" sz="16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L</a:t>
                      </a:r>
                      <a:r>
                        <a:rPr lang="en-US" sz="1600" b="1" kern="0" spc="0" baseline="-2500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b</a:t>
                      </a: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Z</a:t>
                      </a:r>
                      <a:r>
                        <a:rPr lang="en-US" sz="1600" b="1" kern="0" spc="0" baseline="-2500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x</a:t>
                      </a:r>
                      <a:endParaRPr lang="en-US" sz="16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&amp;</a:t>
                      </a:r>
                      <a:endParaRPr lang="en-US" sz="16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L</a:t>
                      </a:r>
                      <a:r>
                        <a:rPr lang="en-US" sz="1600" b="1" kern="0" spc="0" baseline="-2500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b</a:t>
                      </a:r>
                      <a:endParaRPr lang="en-US" sz="16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(</a:t>
                      </a:r>
                      <a:r>
                        <a:rPr lang="en-US" sz="1600" b="1" kern="0" spc="0" dirty="0" err="1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L</a:t>
                      </a:r>
                      <a:r>
                        <a:rPr lang="en-US" sz="1600" b="1" kern="0" spc="0" baseline="-25000" dirty="0" err="1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b</a:t>
                      </a: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=</a:t>
                      </a: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ea typeface="새굴림"/>
                        </a:rPr>
                        <a:t>수평재 간격</a:t>
                      </a:r>
                      <a:r>
                        <a:rPr lang="en-US" altLang="ko-KR" sz="1600" b="1" kern="0" spc="0" dirty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)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26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95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kern="0" spc="0" dirty="0" err="1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I</a:t>
                      </a:r>
                      <a:r>
                        <a:rPr lang="en-US" sz="1600" b="1" kern="0" spc="0" baseline="-25000" dirty="0" err="1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y</a:t>
                      </a:r>
                      <a:endParaRPr lang="en-US" sz="16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95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kern="0" spc="0" dirty="0" err="1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r</a:t>
                      </a:r>
                      <a:r>
                        <a:rPr lang="en-US" sz="1600" b="1" kern="0" spc="0" baseline="-25000" dirty="0" err="1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y</a:t>
                      </a:r>
                      <a:endParaRPr lang="en-US" sz="16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직사각형 5"/>
          <p:cNvSpPr/>
          <p:nvPr/>
        </p:nvSpPr>
        <p:spPr>
          <a:xfrm>
            <a:off x="1525493" y="5697543"/>
            <a:ext cx="7510575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lvl="0" algn="just" eaLnBrk="0" latinLnBrk="0" hangingPunct="0"/>
            <a:r>
              <a:rPr lang="ko-KR" altLang="en-US" dirty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건축입면의 </a:t>
            </a:r>
            <a:r>
              <a:rPr lang="ko-KR" altLang="en-US" dirty="0" smtClean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설계 시 </a:t>
            </a:r>
            <a:r>
              <a:rPr lang="ko-KR" altLang="en-US" dirty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수평재 간의 간격을 적절히 조절할 수 있다면 </a:t>
            </a:r>
            <a:endParaRPr lang="ko-KR" altLang="en-US" sz="800" dirty="0"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lvl="0" algn="just" eaLnBrk="0" latinLnBrk="0" hangingPunct="0"/>
            <a:r>
              <a:rPr lang="ko-KR" altLang="en-US" dirty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경제적인 설계가 가능 할 수 있음</a:t>
            </a:r>
            <a:endParaRPr lang="ko-KR" altLang="en-US" dirty="0"/>
          </a:p>
        </p:txBody>
      </p:sp>
      <p:grpSp>
        <p:nvGrpSpPr>
          <p:cNvPr id="28" name="그룹 27"/>
          <p:cNvGrpSpPr/>
          <p:nvPr/>
        </p:nvGrpSpPr>
        <p:grpSpPr>
          <a:xfrm>
            <a:off x="1604344" y="1509210"/>
            <a:ext cx="5715133" cy="3479301"/>
            <a:chOff x="1476201" y="1509208"/>
            <a:chExt cx="5258653" cy="3479301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1476201" y="1529295"/>
              <a:ext cx="327585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굴림" pitchFamily="50" charset="-127"/>
                </a:defRPr>
              </a:lvl1pPr>
              <a:lvl2pPr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굴림" pitchFamily="50" charset="-127"/>
                </a:defRPr>
              </a:lvl2pPr>
              <a:lvl3pPr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굴림" pitchFamily="50" charset="-127"/>
                </a:defRPr>
              </a:lvl3pPr>
              <a:lvl4pPr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굴림" pitchFamily="50" charset="-127"/>
                </a:defRPr>
              </a:lvl4pPr>
              <a:lvl5pPr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굴림" pitchFamily="50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굴림" pitchFamily="50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굴림" pitchFamily="50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굴림" pitchFamily="50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굴림" pitchFamily="50" charset="-127"/>
                </a:defRPr>
              </a:lvl9pPr>
            </a:lstStyle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/>
                  <a:ea typeface="굴림" pitchFamily="50" charset="-127"/>
                  <a:cs typeface="굴림" pitchFamily="50" charset="-127"/>
                </a:rPr>
                <a:t>  </a:t>
              </a:r>
              <a:endParaRPr kumimoji="1" lang="ko-KR" altLang="en-US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endParaRPr>
            </a:p>
          </p:txBody>
        </p:sp>
        <p:pic>
          <p:nvPicPr>
            <p:cNvPr id="9" name="_x179590512" descr="EMB00000e68053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4432" y="1509208"/>
              <a:ext cx="5030422" cy="3479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직선 화살표 연결선 11"/>
            <p:cNvCxnSpPr/>
            <p:nvPr/>
          </p:nvCxnSpPr>
          <p:spPr>
            <a:xfrm>
              <a:off x="6660232" y="1916710"/>
              <a:ext cx="0" cy="2664296"/>
            </a:xfrm>
            <a:prstGeom prst="straightConnector1">
              <a:avLst/>
            </a:prstGeom>
            <a:ln w="34925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화살표 연결선 16"/>
            <p:cNvCxnSpPr/>
            <p:nvPr/>
          </p:nvCxnSpPr>
          <p:spPr>
            <a:xfrm>
              <a:off x="4355976" y="2889093"/>
              <a:ext cx="0" cy="609600"/>
            </a:xfrm>
            <a:prstGeom prst="straightConnector1">
              <a:avLst/>
            </a:prstGeom>
            <a:ln w="34925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화살표 연결선 17"/>
            <p:cNvCxnSpPr/>
            <p:nvPr/>
          </p:nvCxnSpPr>
          <p:spPr>
            <a:xfrm>
              <a:off x="6228184" y="2889093"/>
              <a:ext cx="0" cy="609600"/>
            </a:xfrm>
            <a:prstGeom prst="straightConnector1">
              <a:avLst/>
            </a:prstGeom>
            <a:ln w="34925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직선 화살표 연결선 18"/>
            <p:cNvCxnSpPr/>
            <p:nvPr/>
          </p:nvCxnSpPr>
          <p:spPr>
            <a:xfrm>
              <a:off x="3707904" y="2896100"/>
              <a:ext cx="0" cy="1267158"/>
            </a:xfrm>
            <a:prstGeom prst="straightConnector1">
              <a:avLst/>
            </a:prstGeom>
            <a:ln w="34925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화살표 연결선 19"/>
            <p:cNvCxnSpPr/>
            <p:nvPr/>
          </p:nvCxnSpPr>
          <p:spPr>
            <a:xfrm>
              <a:off x="4212375" y="1916710"/>
              <a:ext cx="0" cy="2664296"/>
            </a:xfrm>
            <a:prstGeom prst="straightConnector1">
              <a:avLst/>
            </a:prstGeom>
            <a:ln w="34925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화살표 연결선 20"/>
            <p:cNvCxnSpPr/>
            <p:nvPr/>
          </p:nvCxnSpPr>
          <p:spPr>
            <a:xfrm>
              <a:off x="1835696" y="2889093"/>
              <a:ext cx="0" cy="1274165"/>
            </a:xfrm>
            <a:prstGeom prst="straightConnector1">
              <a:avLst/>
            </a:prstGeom>
            <a:ln w="34925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그림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246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/>
          <p:cNvSpPr/>
          <p:nvPr/>
        </p:nvSpPr>
        <p:spPr>
          <a:xfrm>
            <a:off x="1995045" y="529516"/>
            <a:ext cx="43140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2400" b="1" dirty="0" smtClean="0">
                <a:solidFill>
                  <a:srgbClr val="000000"/>
                </a:solidFill>
                <a:latin typeface="새굴림" pitchFamily="18" charset="-127"/>
                <a:ea typeface="굴림" pitchFamily="50" charset="-127"/>
                <a:cs typeface="굴림" pitchFamily="50" charset="-127"/>
              </a:rPr>
              <a:t>5) </a:t>
            </a:r>
            <a:r>
              <a:rPr lang="ko-KR" altLang="en-US" sz="2400" b="1" dirty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부재의 이음매와 </a:t>
            </a:r>
            <a:r>
              <a:rPr lang="en-US" altLang="ko-KR" sz="2400" b="1" dirty="0">
                <a:solidFill>
                  <a:srgbClr val="000000"/>
                </a:solidFill>
                <a:latin typeface="새굴림" pitchFamily="18" charset="-127"/>
                <a:ea typeface="굴림" pitchFamily="50" charset="-127"/>
                <a:cs typeface="굴림" pitchFamily="50" charset="-127"/>
              </a:rPr>
              <a:t>ANCHOR</a:t>
            </a:r>
            <a:r>
              <a:rPr lang="en-US" altLang="ko-KR" sz="2400" b="1" dirty="0">
                <a:solidFill>
                  <a:srgbClr val="000000"/>
                </a:solidFill>
                <a:latin typeface="굴림체" pitchFamily="49" charset="-127"/>
                <a:ea typeface="굴림체" pitchFamily="49" charset="-127"/>
                <a:cs typeface="굴림" pitchFamily="50" charset="-127"/>
              </a:rPr>
              <a:t> </a:t>
            </a:r>
            <a:endParaRPr lang="en-US" altLang="ko-KR" sz="2400" b="1" dirty="0"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987170" y="4437718"/>
            <a:ext cx="8295422" cy="206210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ko-KR" altLang="en-US" sz="1600" b="1" dirty="0"/>
              <a:t>그림 </a:t>
            </a:r>
            <a:r>
              <a:rPr lang="en-US" altLang="ko-KR" sz="1600" b="1" dirty="0"/>
              <a:t>A</a:t>
            </a:r>
            <a:r>
              <a:rPr lang="ko-KR" altLang="en-US" sz="1600" dirty="0"/>
              <a:t> </a:t>
            </a:r>
            <a:endParaRPr lang="en-US" altLang="ko-KR" sz="1600" dirty="0" smtClean="0"/>
          </a:p>
          <a:p>
            <a:r>
              <a:rPr lang="en-US" altLang="ko-KR" sz="1600" dirty="0"/>
              <a:t> </a:t>
            </a:r>
            <a:r>
              <a:rPr lang="en-US" altLang="ko-KR" sz="1600" dirty="0" smtClean="0"/>
              <a:t> ANCHOR</a:t>
            </a:r>
            <a:r>
              <a:rPr lang="ko-KR" altLang="en-US" sz="1600" dirty="0"/>
              <a:t>와 </a:t>
            </a:r>
            <a:r>
              <a:rPr lang="en-US" altLang="ko-KR" sz="1600" dirty="0"/>
              <a:t>EXPANSION JOINT </a:t>
            </a:r>
            <a:r>
              <a:rPr lang="ko-KR" altLang="en-US" sz="1600" dirty="0" smtClean="0"/>
              <a:t>근접 </a:t>
            </a:r>
            <a:r>
              <a:rPr lang="en-US" altLang="ko-KR" sz="1600" dirty="0" smtClean="0">
                <a:sym typeface="Wingdings" panose="05000000000000000000" pitchFamily="2" charset="2"/>
              </a:rPr>
              <a:t></a:t>
            </a:r>
            <a:r>
              <a:rPr lang="ko-KR" altLang="en-US" sz="1600" dirty="0" smtClean="0"/>
              <a:t>부재 </a:t>
            </a:r>
            <a:r>
              <a:rPr lang="ko-KR" altLang="en-US" sz="1600" dirty="0"/>
              <a:t>중앙부의 </a:t>
            </a:r>
            <a:r>
              <a:rPr lang="en-US" altLang="ko-KR" sz="1600" dirty="0" smtClean="0"/>
              <a:t>MOMENT </a:t>
            </a:r>
            <a:r>
              <a:rPr lang="ko-KR" altLang="en-US" sz="1600" dirty="0" smtClean="0"/>
              <a:t>부하</a:t>
            </a:r>
            <a:r>
              <a:rPr lang="en-US" altLang="ko-KR" sz="1600" dirty="0" smtClean="0"/>
              <a:t>.</a:t>
            </a:r>
            <a:r>
              <a:rPr lang="ko-KR" altLang="en-US" sz="1600" dirty="0" smtClean="0"/>
              <a:t> </a:t>
            </a:r>
            <a:endParaRPr lang="ko-KR" altLang="en-US" sz="1600" dirty="0"/>
          </a:p>
          <a:p>
            <a:r>
              <a:rPr lang="ko-KR" altLang="en-US" sz="1600" b="1" dirty="0"/>
              <a:t>그림 </a:t>
            </a:r>
            <a:r>
              <a:rPr lang="en-US" altLang="ko-KR" sz="1600" b="1" dirty="0" smtClean="0"/>
              <a:t>B</a:t>
            </a:r>
          </a:p>
          <a:p>
            <a:r>
              <a:rPr lang="en-US" altLang="ko-KR" sz="1600" b="1" dirty="0"/>
              <a:t> </a:t>
            </a:r>
            <a:r>
              <a:rPr lang="en-US" altLang="ko-KR" sz="1600" b="1" dirty="0" smtClean="0"/>
              <a:t> </a:t>
            </a:r>
            <a:r>
              <a:rPr lang="en-US" altLang="ko-KR" sz="1600" dirty="0" smtClean="0"/>
              <a:t>ANCHOR</a:t>
            </a:r>
            <a:r>
              <a:rPr lang="ko-KR" altLang="en-US" sz="1600" dirty="0"/>
              <a:t>와 </a:t>
            </a:r>
            <a:r>
              <a:rPr lang="en-US" altLang="ko-KR" sz="1600" dirty="0"/>
              <a:t>EXPANSION JOINT </a:t>
            </a:r>
            <a:r>
              <a:rPr lang="ko-KR" altLang="en-US" sz="1600" dirty="0" err="1" smtClean="0"/>
              <a:t>이격</a:t>
            </a:r>
            <a:r>
              <a:rPr lang="ko-KR" altLang="en-US" sz="1600" dirty="0" smtClean="0"/>
              <a:t> </a:t>
            </a:r>
            <a:r>
              <a:rPr lang="en-US" altLang="ko-KR" sz="1600" dirty="0" smtClean="0">
                <a:sym typeface="Wingdings" panose="05000000000000000000" pitchFamily="2" charset="2"/>
              </a:rPr>
              <a:t></a:t>
            </a:r>
            <a:r>
              <a:rPr lang="en-US" altLang="ko-KR" sz="1600" dirty="0" smtClean="0"/>
              <a:t> </a:t>
            </a:r>
            <a:r>
              <a:rPr lang="ko-KR" altLang="en-US" sz="1600" dirty="0" smtClean="0"/>
              <a:t>지점에 </a:t>
            </a:r>
            <a:r>
              <a:rPr lang="en-US" altLang="ko-KR" sz="1600" dirty="0" smtClean="0"/>
              <a:t>MOMENT </a:t>
            </a:r>
            <a:r>
              <a:rPr lang="ko-KR" altLang="en-US" sz="1600" dirty="0" smtClean="0"/>
              <a:t>부하</a:t>
            </a:r>
            <a:r>
              <a:rPr lang="en-US" altLang="ko-KR" sz="1600" dirty="0" smtClean="0"/>
              <a:t>.</a:t>
            </a:r>
          </a:p>
          <a:p>
            <a:r>
              <a:rPr lang="ko-KR" altLang="en-US" sz="1600" dirty="0" smtClean="0"/>
              <a:t> </a:t>
            </a:r>
            <a:endParaRPr lang="en-US" altLang="ko-KR" sz="1600" dirty="0"/>
          </a:p>
          <a:p>
            <a:r>
              <a:rPr lang="en-US" altLang="ko-KR" sz="1600" b="1" dirty="0" smtClean="0"/>
              <a:t>MOMENT</a:t>
            </a:r>
            <a:r>
              <a:rPr lang="ko-KR" altLang="en-US" sz="1600" b="1" dirty="0" smtClean="0"/>
              <a:t> </a:t>
            </a:r>
            <a:r>
              <a:rPr lang="en-US" altLang="ko-KR" sz="1600" b="1" dirty="0" smtClean="0"/>
              <a:t>DOWN </a:t>
            </a:r>
            <a:r>
              <a:rPr lang="en-US" altLang="ko-KR" sz="1600" dirty="0" smtClean="0">
                <a:sym typeface="Wingdings" panose="05000000000000000000" pitchFamily="2" charset="2"/>
              </a:rPr>
              <a:t></a:t>
            </a:r>
            <a:r>
              <a:rPr lang="ko-KR" altLang="en-US" sz="1600" b="1" dirty="0" smtClean="0"/>
              <a:t>적절한 </a:t>
            </a:r>
            <a:r>
              <a:rPr lang="ko-KR" altLang="en-US" sz="1600" b="1" dirty="0"/>
              <a:t>간격</a:t>
            </a:r>
            <a:r>
              <a:rPr lang="ko-KR" altLang="en-US" sz="1600" dirty="0"/>
              <a:t>을 두고 </a:t>
            </a:r>
            <a:r>
              <a:rPr lang="en-US" altLang="ko-KR" sz="1600" dirty="0" smtClean="0"/>
              <a:t>ANCHOR</a:t>
            </a:r>
            <a:r>
              <a:rPr lang="ko-KR" altLang="en-US" sz="1600" dirty="0" smtClean="0"/>
              <a:t>와</a:t>
            </a:r>
            <a:r>
              <a:rPr lang="en-US" altLang="ko-KR" sz="1600" dirty="0" smtClean="0"/>
              <a:t>EXPANSION </a:t>
            </a:r>
            <a:r>
              <a:rPr lang="en-US" altLang="ko-KR" sz="1600" dirty="0"/>
              <a:t>JOINT</a:t>
            </a:r>
            <a:r>
              <a:rPr lang="ko-KR" altLang="en-US" sz="1600" dirty="0"/>
              <a:t>가 </a:t>
            </a:r>
            <a:r>
              <a:rPr lang="ko-KR" altLang="en-US" sz="1600" dirty="0" smtClean="0"/>
              <a:t>형성</a:t>
            </a:r>
            <a:endParaRPr lang="en-US" altLang="ko-KR" sz="1600" dirty="0" smtClean="0"/>
          </a:p>
          <a:p>
            <a:r>
              <a:rPr lang="ko-KR" altLang="en-US" sz="1600" dirty="0" smtClean="0"/>
              <a:t>                        </a:t>
            </a:r>
            <a:r>
              <a:rPr lang="en-US" altLang="ko-KR" sz="1600" dirty="0" smtClean="0">
                <a:sym typeface="Wingdings" panose="05000000000000000000" pitchFamily="2" charset="2"/>
              </a:rPr>
              <a:t></a:t>
            </a:r>
            <a:r>
              <a:rPr lang="ko-KR" altLang="en-US" sz="1600" b="1" dirty="0" smtClean="0"/>
              <a:t>경제적인 </a:t>
            </a:r>
            <a:r>
              <a:rPr lang="en-US" altLang="ko-KR" sz="1600" b="1" dirty="0"/>
              <a:t>BAR</a:t>
            </a:r>
            <a:r>
              <a:rPr lang="ko-KR" altLang="en-US" sz="1600" b="1" dirty="0"/>
              <a:t>단면을 </a:t>
            </a:r>
            <a:r>
              <a:rPr lang="ko-KR" altLang="en-US" sz="1600" b="1" dirty="0" smtClean="0"/>
              <a:t>설계 </a:t>
            </a:r>
            <a:r>
              <a:rPr lang="ko-KR" altLang="en-US" sz="1600" dirty="0" smtClean="0"/>
              <a:t>가능</a:t>
            </a:r>
            <a:r>
              <a:rPr lang="en-US" altLang="ko-KR" sz="1600" dirty="0" smtClean="0"/>
              <a:t>.</a:t>
            </a:r>
            <a:r>
              <a:rPr lang="ko-KR" altLang="en-US" sz="1600" dirty="0" smtClean="0"/>
              <a:t> </a:t>
            </a:r>
            <a:endParaRPr lang="en-US" altLang="ko-KR" sz="1600" dirty="0" smtClean="0"/>
          </a:p>
          <a:p>
            <a:r>
              <a:rPr lang="ko-KR" altLang="en-US" sz="1600" dirty="0" smtClean="0"/>
              <a:t>            </a:t>
            </a:r>
            <a:r>
              <a:rPr lang="en-US" altLang="ko-KR" sz="1600" b="1" dirty="0" smtClean="0">
                <a:solidFill>
                  <a:srgbClr val="0000FF"/>
                </a:solidFill>
              </a:rPr>
              <a:t>*</a:t>
            </a:r>
            <a:r>
              <a:rPr lang="ko-KR" altLang="en-US" sz="1600" b="1" dirty="0" smtClean="0">
                <a:solidFill>
                  <a:srgbClr val="0000FF"/>
                </a:solidFill>
              </a:rPr>
              <a:t> 층고 </a:t>
            </a:r>
            <a:r>
              <a:rPr lang="en-US" altLang="ko-KR" sz="1600" b="1" dirty="0" smtClean="0">
                <a:solidFill>
                  <a:srgbClr val="0000FF"/>
                </a:solidFill>
              </a:rPr>
              <a:t>3~4M</a:t>
            </a:r>
            <a:r>
              <a:rPr lang="ko-KR" altLang="en-US" sz="1600" b="1" dirty="0" smtClean="0">
                <a:solidFill>
                  <a:srgbClr val="0000FF"/>
                </a:solidFill>
              </a:rPr>
              <a:t>에서는 </a:t>
            </a:r>
            <a:r>
              <a:rPr lang="en-US" altLang="ko-KR" sz="1600" b="1" dirty="0" smtClean="0">
                <a:solidFill>
                  <a:srgbClr val="0000FF"/>
                </a:solidFill>
              </a:rPr>
              <a:t>300~400MM </a:t>
            </a:r>
            <a:r>
              <a:rPr lang="ko-KR" altLang="en-US" sz="1600" b="1" dirty="0" err="1" smtClean="0">
                <a:solidFill>
                  <a:srgbClr val="0000FF"/>
                </a:solidFill>
              </a:rPr>
              <a:t>이격</a:t>
            </a:r>
            <a:r>
              <a:rPr lang="ko-KR" altLang="en-US" sz="1600" b="1" dirty="0" smtClean="0">
                <a:solidFill>
                  <a:srgbClr val="0000FF"/>
                </a:solidFill>
              </a:rPr>
              <a:t> 이상적임</a:t>
            </a:r>
            <a:r>
              <a:rPr lang="en-US" altLang="ko-KR" sz="1600" b="1" dirty="0">
                <a:solidFill>
                  <a:srgbClr val="0000FF"/>
                </a:solidFill>
              </a:rPr>
              <a:t>.</a:t>
            </a:r>
            <a:endParaRPr lang="ko-KR" altLang="en-US" sz="1600" b="1" dirty="0">
              <a:solidFill>
                <a:srgbClr val="0000FF"/>
              </a:solidFill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1098600" y="908719"/>
            <a:ext cx="6471805" cy="3535950"/>
            <a:chOff x="1010852" y="908719"/>
            <a:chExt cx="5954887" cy="3535950"/>
          </a:xfrm>
        </p:grpSpPr>
        <p:pic>
          <p:nvPicPr>
            <p:cNvPr id="12" name="_x179590752" descr="EMB00000e68053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7" y="908719"/>
              <a:ext cx="5914487" cy="353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직선 화살표 연결선 10"/>
            <p:cNvCxnSpPr/>
            <p:nvPr/>
          </p:nvCxnSpPr>
          <p:spPr>
            <a:xfrm>
              <a:off x="1979712" y="2676694"/>
              <a:ext cx="360040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화살표 연결선 15"/>
            <p:cNvCxnSpPr/>
            <p:nvPr/>
          </p:nvCxnSpPr>
          <p:spPr>
            <a:xfrm flipH="1">
              <a:off x="4499992" y="1700808"/>
              <a:ext cx="360040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직사각형 14"/>
            <p:cNvSpPr/>
            <p:nvPr/>
          </p:nvSpPr>
          <p:spPr>
            <a:xfrm>
              <a:off x="3880506" y="3861048"/>
              <a:ext cx="762339" cy="276999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>
              <a:spAutoFit/>
            </a:bodyPr>
            <a:lstStyle/>
            <a:p>
              <a:r>
                <a:rPr lang="en-US" altLang="ko-KR" sz="1200" b="1" dirty="0"/>
                <a:t>ANCHOR</a:t>
              </a:r>
              <a:endParaRPr lang="ko-KR" altLang="en-US" sz="1200" b="1" dirty="0"/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1010852" y="3835896"/>
              <a:ext cx="762339" cy="276999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>
              <a:spAutoFit/>
            </a:bodyPr>
            <a:lstStyle/>
            <a:p>
              <a:r>
                <a:rPr lang="en-US" altLang="ko-KR" sz="1200" b="1" dirty="0"/>
                <a:t>ANCHOR</a:t>
              </a:r>
              <a:endParaRPr lang="ko-KR" altLang="en-US" sz="1200" b="1" dirty="0"/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5676629" y="3032834"/>
              <a:ext cx="1289110" cy="26161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>
              <a:spAutoFit/>
            </a:bodyPr>
            <a:lstStyle/>
            <a:p>
              <a:r>
                <a:rPr lang="en-US" altLang="ko-KR" sz="1100" b="1" dirty="0"/>
                <a:t>EXPANSION JOINT</a:t>
              </a:r>
              <a:endParaRPr lang="ko-KR" altLang="en-US" sz="1100" b="1" dirty="0"/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2874460" y="3163639"/>
              <a:ext cx="1289110" cy="26161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>
              <a:spAutoFit/>
            </a:bodyPr>
            <a:lstStyle/>
            <a:p>
              <a:r>
                <a:rPr lang="en-US" altLang="ko-KR" sz="1100" b="1" dirty="0"/>
                <a:t>EXPANSION JOINT</a:t>
              </a:r>
              <a:endParaRPr lang="ko-KR" altLang="en-US" sz="1100" b="1" dirty="0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2987824" y="2392640"/>
              <a:ext cx="438286" cy="276999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>
              <a:spAutoFit/>
            </a:bodyPr>
            <a:lstStyle/>
            <a:p>
              <a:r>
                <a:rPr lang="en-US" altLang="ko-KR" sz="1200" b="1" dirty="0" smtClean="0"/>
                <a:t>max</a:t>
              </a:r>
              <a:endParaRPr lang="ko-KR" altLang="en-US" sz="1200" b="1" dirty="0"/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3967809" y="1988840"/>
              <a:ext cx="438286" cy="276999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>
              <a:spAutoFit/>
            </a:bodyPr>
            <a:lstStyle/>
            <a:p>
              <a:r>
                <a:rPr lang="en-US" altLang="ko-KR" sz="1200" b="1" dirty="0" smtClean="0"/>
                <a:t>max</a:t>
              </a:r>
              <a:endParaRPr lang="ko-KR" altLang="en-US" sz="1200" b="1" dirty="0"/>
            </a:p>
          </p:txBody>
        </p:sp>
      </p:grpSp>
      <p:pic>
        <p:nvPicPr>
          <p:cNvPr id="25" name="그림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246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" y="43934"/>
            <a:ext cx="1853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1916786" y="548680"/>
            <a:ext cx="45929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/>
              <a:t>6) </a:t>
            </a:r>
            <a:r>
              <a:rPr lang="ko-KR" altLang="en-US" sz="2400" b="1" dirty="0" err="1" smtClean="0"/>
              <a:t>스팬드럴</a:t>
            </a:r>
            <a:r>
              <a:rPr lang="ko-KR" altLang="en-US" sz="2400" b="1" dirty="0" smtClean="0"/>
              <a:t> </a:t>
            </a:r>
            <a:r>
              <a:rPr lang="ko-KR" altLang="en-US" sz="2400" b="1" dirty="0"/>
              <a:t>부분의 수평재 설계 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996518" y="4696658"/>
            <a:ext cx="8217163" cy="18876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EAE5D2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</a:pPr>
            <a:r>
              <a:rPr lang="en-US" altLang="ko-KR" kern="0" dirty="0" smtClean="0">
                <a:solidFill>
                  <a:srgbClr val="000000"/>
                </a:solidFill>
                <a:ea typeface="새굴림"/>
              </a:rPr>
              <a:t>- </a:t>
            </a:r>
            <a:r>
              <a:rPr lang="ko-KR" altLang="en-US" kern="0" dirty="0" smtClean="0">
                <a:solidFill>
                  <a:srgbClr val="000000"/>
                </a:solidFill>
                <a:ea typeface="새굴림"/>
              </a:rPr>
              <a:t>일반적인 커튼월  </a:t>
            </a:r>
            <a:r>
              <a:rPr lang="ko-KR" altLang="en-US" kern="0" dirty="0" err="1" smtClean="0">
                <a:solidFill>
                  <a:srgbClr val="000000"/>
                </a:solidFill>
                <a:ea typeface="새굴림"/>
              </a:rPr>
              <a:t>묘듈상</a:t>
            </a:r>
            <a:r>
              <a:rPr lang="ko-KR" altLang="en-US" kern="0" dirty="0" smtClean="0">
                <a:solidFill>
                  <a:srgbClr val="000000"/>
                </a:solidFill>
                <a:ea typeface="새굴림"/>
              </a:rPr>
              <a:t> </a:t>
            </a:r>
            <a:r>
              <a:rPr lang="en-US" altLang="ko-KR" kern="0" dirty="0">
                <a:solidFill>
                  <a:srgbClr val="000000"/>
                </a:solidFill>
                <a:latin typeface="새굴림"/>
              </a:rPr>
              <a:t>VISION PART</a:t>
            </a:r>
            <a:r>
              <a:rPr lang="ko-KR" altLang="en-US" kern="0" dirty="0">
                <a:solidFill>
                  <a:srgbClr val="000000"/>
                </a:solidFill>
                <a:ea typeface="새굴림"/>
              </a:rPr>
              <a:t>에 비해 수평재의 간격이 </a:t>
            </a:r>
            <a:r>
              <a:rPr lang="ko-KR" altLang="en-US" kern="0" dirty="0" smtClean="0">
                <a:solidFill>
                  <a:srgbClr val="000000"/>
                </a:solidFill>
                <a:ea typeface="새굴림"/>
              </a:rPr>
              <a:t>좁고 </a:t>
            </a:r>
            <a:endParaRPr lang="ko-KR" altLang="en-US" kern="0" dirty="0">
              <a:solidFill>
                <a:srgbClr val="000000"/>
              </a:solidFill>
            </a:endParaRPr>
          </a:p>
          <a:p>
            <a:pPr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</a:pPr>
            <a:r>
              <a:rPr lang="en-US" altLang="ko-KR" kern="0" dirty="0" smtClean="0">
                <a:solidFill>
                  <a:srgbClr val="000000"/>
                </a:solidFill>
                <a:ea typeface="새굴림"/>
              </a:rPr>
              <a:t>- </a:t>
            </a:r>
            <a:r>
              <a:rPr lang="ko-KR" altLang="en-US" kern="0" dirty="0" smtClean="0">
                <a:solidFill>
                  <a:srgbClr val="000000"/>
                </a:solidFill>
                <a:ea typeface="새굴림"/>
              </a:rPr>
              <a:t>유리의 하중이  </a:t>
            </a:r>
            <a:r>
              <a:rPr lang="ko-KR" altLang="en-US" kern="0" dirty="0">
                <a:solidFill>
                  <a:srgbClr val="000000"/>
                </a:solidFill>
                <a:ea typeface="새굴림"/>
              </a:rPr>
              <a:t>작게 </a:t>
            </a:r>
            <a:r>
              <a:rPr lang="ko-KR" altLang="en-US" kern="0" dirty="0" smtClean="0">
                <a:solidFill>
                  <a:srgbClr val="000000"/>
                </a:solidFill>
                <a:ea typeface="새굴림"/>
              </a:rPr>
              <a:t>작용</a:t>
            </a:r>
            <a:r>
              <a:rPr lang="en-US" altLang="ko-KR" kern="0" dirty="0" smtClean="0">
                <a:solidFill>
                  <a:srgbClr val="000000"/>
                </a:solidFill>
                <a:latin typeface="새굴림"/>
              </a:rPr>
              <a:t>.</a:t>
            </a:r>
            <a:r>
              <a:rPr lang="ko-KR" altLang="en-US" sz="2800" kern="0" dirty="0" smtClean="0">
                <a:solidFill>
                  <a:srgbClr val="000000"/>
                </a:solidFill>
                <a:latin typeface="복숭아"/>
              </a:rPr>
              <a:t> </a:t>
            </a:r>
            <a:endParaRPr lang="ko-KR" altLang="en-US" kern="0" dirty="0">
              <a:solidFill>
                <a:srgbClr val="000000"/>
              </a:solidFill>
            </a:endParaRPr>
          </a:p>
          <a:p>
            <a:pPr marL="285750" indent="-285750"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  <a:buFontTx/>
              <a:buChar char="-"/>
            </a:pPr>
            <a:r>
              <a:rPr lang="ko-KR" altLang="en-US" kern="0" dirty="0" smtClean="0">
                <a:solidFill>
                  <a:srgbClr val="000000"/>
                </a:solidFill>
                <a:ea typeface="새굴림"/>
              </a:rPr>
              <a:t>미관상 보이지 </a:t>
            </a:r>
            <a:r>
              <a:rPr lang="ko-KR" altLang="en-US" kern="0" dirty="0">
                <a:solidFill>
                  <a:srgbClr val="000000"/>
                </a:solidFill>
                <a:ea typeface="새굴림"/>
              </a:rPr>
              <a:t>않는 </a:t>
            </a:r>
            <a:r>
              <a:rPr lang="ko-KR" altLang="en-US" kern="0" dirty="0" smtClean="0">
                <a:solidFill>
                  <a:srgbClr val="000000"/>
                </a:solidFill>
                <a:ea typeface="새굴림"/>
              </a:rPr>
              <a:t>부분</a:t>
            </a:r>
            <a:r>
              <a:rPr lang="en-US" altLang="ko-KR" kern="0" dirty="0" smtClean="0">
                <a:solidFill>
                  <a:srgbClr val="000000"/>
                </a:solidFill>
                <a:ea typeface="새굴림"/>
                <a:sym typeface="Wingdings" panose="05000000000000000000" pitchFamily="2" charset="2"/>
              </a:rPr>
              <a:t></a:t>
            </a:r>
            <a:r>
              <a:rPr lang="ko-KR" altLang="en-US" kern="0" dirty="0" smtClean="0">
                <a:solidFill>
                  <a:srgbClr val="000000"/>
                </a:solidFill>
                <a:ea typeface="새굴림"/>
              </a:rPr>
              <a:t>일정한 </a:t>
            </a:r>
            <a:r>
              <a:rPr lang="ko-KR" altLang="en-US" kern="0" dirty="0">
                <a:solidFill>
                  <a:srgbClr val="000000"/>
                </a:solidFill>
                <a:ea typeface="새굴림"/>
              </a:rPr>
              <a:t>모양을 유지 하지 않아도 </a:t>
            </a:r>
            <a:r>
              <a:rPr lang="ko-KR" altLang="en-US" kern="0" dirty="0" smtClean="0">
                <a:solidFill>
                  <a:srgbClr val="000000"/>
                </a:solidFill>
                <a:ea typeface="새굴림"/>
              </a:rPr>
              <a:t>이상 </a:t>
            </a:r>
            <a:r>
              <a:rPr lang="ko-KR" altLang="en-US" kern="0" dirty="0">
                <a:solidFill>
                  <a:srgbClr val="000000"/>
                </a:solidFill>
                <a:ea typeface="새굴림"/>
              </a:rPr>
              <a:t>없음</a:t>
            </a:r>
            <a:r>
              <a:rPr lang="en-US" altLang="ko-KR" kern="0" dirty="0" smtClean="0">
                <a:solidFill>
                  <a:srgbClr val="000000"/>
                </a:solidFill>
                <a:latin typeface="새굴림"/>
              </a:rPr>
              <a:t>.</a:t>
            </a:r>
          </a:p>
          <a:p>
            <a:pPr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</a:pPr>
            <a:r>
              <a:rPr lang="ko-KR" altLang="en-US" sz="2800" kern="0" dirty="0" smtClean="0">
                <a:solidFill>
                  <a:srgbClr val="000000"/>
                </a:solidFill>
                <a:latin typeface="복숭아"/>
              </a:rPr>
              <a:t> </a:t>
            </a:r>
            <a:endParaRPr lang="ko-KR" altLang="en-US" kern="0" dirty="0">
              <a:solidFill>
                <a:srgbClr val="000000"/>
              </a:solidFill>
            </a:endParaRPr>
          </a:p>
          <a:p>
            <a:pPr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</a:pPr>
            <a:r>
              <a:rPr lang="en-US" altLang="ko-KR" b="1" kern="0" dirty="0" smtClean="0">
                <a:solidFill>
                  <a:srgbClr val="0000FF"/>
                </a:solidFill>
                <a:ea typeface="새굴림"/>
              </a:rPr>
              <a:t>- SPANDREL</a:t>
            </a:r>
            <a:r>
              <a:rPr lang="ko-KR" altLang="en-US" b="1" kern="0" dirty="0" smtClean="0">
                <a:solidFill>
                  <a:srgbClr val="0000FF"/>
                </a:solidFill>
                <a:ea typeface="새굴림"/>
              </a:rPr>
              <a:t>에 위치하는 </a:t>
            </a:r>
            <a:r>
              <a:rPr lang="ko-KR" altLang="en-US" b="1" kern="0" dirty="0" err="1">
                <a:solidFill>
                  <a:srgbClr val="0000FF"/>
                </a:solidFill>
                <a:ea typeface="새굴림"/>
              </a:rPr>
              <a:t>수평재</a:t>
            </a:r>
            <a:r>
              <a:rPr lang="ko-KR" altLang="en-US" kern="0" dirty="0" err="1">
                <a:solidFill>
                  <a:srgbClr val="000000"/>
                </a:solidFill>
                <a:ea typeface="새굴림"/>
              </a:rPr>
              <a:t>는</a:t>
            </a:r>
            <a:r>
              <a:rPr lang="ko-KR" altLang="en-US" kern="0" dirty="0">
                <a:solidFill>
                  <a:srgbClr val="000000"/>
                </a:solidFill>
                <a:ea typeface="새굴림"/>
              </a:rPr>
              <a:t> </a:t>
            </a:r>
            <a:r>
              <a:rPr lang="en-US" altLang="ko-KR" kern="0" dirty="0" smtClean="0">
                <a:solidFill>
                  <a:srgbClr val="000000"/>
                </a:solidFill>
                <a:latin typeface="새굴림"/>
              </a:rPr>
              <a:t>VISION</a:t>
            </a:r>
            <a:r>
              <a:rPr lang="ko-KR" altLang="en-US" kern="0" dirty="0">
                <a:solidFill>
                  <a:srgbClr val="000000"/>
                </a:solidFill>
                <a:ea typeface="새굴림"/>
              </a:rPr>
              <a:t>부분에 위치하는 </a:t>
            </a:r>
            <a:r>
              <a:rPr lang="en-US" altLang="ko-KR" kern="0" dirty="0">
                <a:solidFill>
                  <a:srgbClr val="000000"/>
                </a:solidFill>
                <a:latin typeface="새굴림"/>
              </a:rPr>
              <a:t>BAR</a:t>
            </a:r>
            <a:r>
              <a:rPr lang="ko-KR" altLang="en-US" kern="0" dirty="0">
                <a:solidFill>
                  <a:srgbClr val="000000"/>
                </a:solidFill>
                <a:ea typeface="새굴림"/>
              </a:rPr>
              <a:t>와 </a:t>
            </a:r>
            <a:endParaRPr lang="en-US" altLang="ko-KR" kern="0" dirty="0" smtClean="0">
              <a:solidFill>
                <a:srgbClr val="000000"/>
              </a:solidFill>
              <a:ea typeface="새굴림"/>
            </a:endParaRPr>
          </a:p>
          <a:p>
            <a:pPr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</a:pPr>
            <a:r>
              <a:rPr lang="ko-KR" altLang="en-US" kern="0" dirty="0" smtClean="0">
                <a:solidFill>
                  <a:srgbClr val="000000"/>
                </a:solidFill>
                <a:ea typeface="새굴림"/>
              </a:rPr>
              <a:t>  동일한 </a:t>
            </a:r>
            <a:r>
              <a:rPr lang="en-US" altLang="ko-KR" kern="0" dirty="0">
                <a:solidFill>
                  <a:srgbClr val="000000"/>
                </a:solidFill>
                <a:latin typeface="새굴림"/>
              </a:rPr>
              <a:t>VOLUME </a:t>
            </a:r>
            <a:r>
              <a:rPr lang="ko-KR" altLang="en-US" kern="0" dirty="0">
                <a:solidFill>
                  <a:srgbClr val="000000"/>
                </a:solidFill>
                <a:ea typeface="새굴림"/>
              </a:rPr>
              <a:t>또는 동일한 형태일 필요가 </a:t>
            </a:r>
            <a:r>
              <a:rPr lang="ko-KR" altLang="en-US" kern="0" dirty="0" smtClean="0">
                <a:solidFill>
                  <a:srgbClr val="000000"/>
                </a:solidFill>
                <a:ea typeface="새굴림"/>
              </a:rPr>
              <a:t>없음</a:t>
            </a:r>
            <a:r>
              <a:rPr lang="en-US" altLang="ko-KR" kern="0" dirty="0" smtClean="0">
                <a:solidFill>
                  <a:srgbClr val="000000"/>
                </a:solidFill>
                <a:ea typeface="새굴림"/>
              </a:rPr>
              <a:t>(</a:t>
            </a:r>
            <a:r>
              <a:rPr lang="ko-KR" altLang="en-US" kern="0" dirty="0" smtClean="0">
                <a:solidFill>
                  <a:srgbClr val="000000"/>
                </a:solidFill>
                <a:ea typeface="새굴림"/>
              </a:rPr>
              <a:t>절약 가능</a:t>
            </a:r>
            <a:r>
              <a:rPr lang="en-US" altLang="ko-KR" kern="0" dirty="0" smtClean="0">
                <a:solidFill>
                  <a:srgbClr val="000000"/>
                </a:solidFill>
                <a:ea typeface="새굴림"/>
              </a:rPr>
              <a:t>)</a:t>
            </a:r>
            <a:endParaRPr lang="ko-KR" altLang="en-US" dirty="0"/>
          </a:p>
        </p:txBody>
      </p:sp>
      <p:grpSp>
        <p:nvGrpSpPr>
          <p:cNvPr id="20" name="그룹 19"/>
          <p:cNvGrpSpPr/>
          <p:nvPr/>
        </p:nvGrpSpPr>
        <p:grpSpPr>
          <a:xfrm>
            <a:off x="1586231" y="989883"/>
            <a:ext cx="6883902" cy="3724313"/>
            <a:chOff x="1498931" y="980728"/>
            <a:chExt cx="6334070" cy="3724313"/>
          </a:xfrm>
        </p:grpSpPr>
        <p:pic>
          <p:nvPicPr>
            <p:cNvPr id="9" name="_x179591552" descr="EMB00000e68054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8931" y="980728"/>
              <a:ext cx="6132069" cy="3724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직사각형 10"/>
            <p:cNvSpPr/>
            <p:nvPr/>
          </p:nvSpPr>
          <p:spPr>
            <a:xfrm>
              <a:off x="2504360" y="2658218"/>
              <a:ext cx="848161" cy="369332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>
              <a:spAutoFit/>
            </a:bodyPr>
            <a:lstStyle/>
            <a:p>
              <a:r>
                <a:rPr lang="en-US" altLang="ko-KR" b="1" kern="0" dirty="0">
                  <a:solidFill>
                    <a:srgbClr val="000000"/>
                  </a:solidFill>
                  <a:latin typeface="새굴림"/>
                </a:rPr>
                <a:t>VISION</a:t>
              </a:r>
              <a:endParaRPr lang="ko-KR" altLang="en-US" b="1" dirty="0"/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5508104" y="2288886"/>
              <a:ext cx="1922419" cy="369332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>
              <a:spAutoFit/>
            </a:bodyPr>
            <a:lstStyle/>
            <a:p>
              <a:r>
                <a:rPr lang="en-US" altLang="ko-KR" b="1" kern="0" dirty="0" smtClean="0">
                  <a:solidFill>
                    <a:srgbClr val="000000"/>
                  </a:solidFill>
                  <a:latin typeface="새굴림"/>
                </a:rPr>
                <a:t>VISION TRANSOM</a:t>
              </a:r>
              <a:endParaRPr lang="ko-KR" altLang="en-US" b="1" dirty="0"/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2111175" y="3933056"/>
              <a:ext cx="1250638" cy="369332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>
              <a:spAutoFit/>
            </a:bodyPr>
            <a:lstStyle/>
            <a:p>
              <a:r>
                <a:rPr lang="en-US" altLang="ko-KR" b="1" kern="0" dirty="0">
                  <a:solidFill>
                    <a:schemeClr val="tx1">
                      <a:lumMod val="50000"/>
                    </a:schemeClr>
                  </a:solidFill>
                  <a:ea typeface="새굴림"/>
                </a:rPr>
                <a:t>SPANDREL</a:t>
              </a:r>
              <a:endParaRPr lang="ko-KR" altLang="en-US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5468707" y="3140968"/>
              <a:ext cx="2324897" cy="369332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>
              <a:spAutoFit/>
            </a:bodyPr>
            <a:lstStyle/>
            <a:p>
              <a:r>
                <a:rPr lang="en-US" altLang="ko-KR" b="1" kern="0" dirty="0" smtClean="0">
                  <a:solidFill>
                    <a:schemeClr val="tx1">
                      <a:lumMod val="50000"/>
                    </a:schemeClr>
                  </a:solidFill>
                  <a:ea typeface="새굴림"/>
                </a:rPr>
                <a:t>SPANDREL TRANSOM</a:t>
              </a:r>
              <a:endParaRPr lang="ko-KR" altLang="en-US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5508104" y="1854349"/>
              <a:ext cx="2324897" cy="369332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>
              <a:spAutoFit/>
            </a:bodyPr>
            <a:lstStyle/>
            <a:p>
              <a:r>
                <a:rPr lang="en-US" altLang="ko-KR" b="1" kern="0" dirty="0" smtClean="0">
                  <a:solidFill>
                    <a:schemeClr val="tx1">
                      <a:lumMod val="50000"/>
                    </a:schemeClr>
                  </a:solidFill>
                  <a:ea typeface="새굴림"/>
                </a:rPr>
                <a:t>SPANDREL TRANSOM</a:t>
              </a:r>
              <a:endParaRPr lang="ko-KR" altLang="en-US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9" name="원호 18"/>
            <p:cNvSpPr/>
            <p:nvPr/>
          </p:nvSpPr>
          <p:spPr>
            <a:xfrm rot="10800000">
              <a:off x="4572000" y="1441412"/>
              <a:ext cx="1728192" cy="772744"/>
            </a:xfrm>
            <a:prstGeom prst="arc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원호 20"/>
            <p:cNvSpPr/>
            <p:nvPr/>
          </p:nvSpPr>
          <p:spPr>
            <a:xfrm rot="11131873" flipV="1">
              <a:off x="4586745" y="2394261"/>
              <a:ext cx="1597556" cy="987706"/>
            </a:xfrm>
            <a:prstGeom prst="arc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원호 21"/>
            <p:cNvSpPr/>
            <p:nvPr/>
          </p:nvSpPr>
          <p:spPr>
            <a:xfrm rot="11131873" flipV="1">
              <a:off x="4553207" y="3368805"/>
              <a:ext cx="1597556" cy="987706"/>
            </a:xfrm>
            <a:prstGeom prst="arc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7" name="그림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246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7" name="Group 7"/>
          <p:cNvGrpSpPr>
            <a:grpSpLocks/>
          </p:cNvGrpSpPr>
          <p:nvPr/>
        </p:nvGrpSpPr>
        <p:grpSpPr bwMode="auto">
          <a:xfrm>
            <a:off x="899040" y="1555750"/>
            <a:ext cx="8165555" cy="4681538"/>
            <a:chOff x="521" y="980"/>
            <a:chExt cx="4732" cy="2949"/>
          </a:xfrm>
        </p:grpSpPr>
        <p:sp>
          <p:nvSpPr>
            <p:cNvPr id="8201" name="Rectangle 8"/>
            <p:cNvSpPr>
              <a:spLocks noChangeArrowheads="1"/>
            </p:cNvSpPr>
            <p:nvPr/>
          </p:nvSpPr>
          <p:spPr bwMode="auto">
            <a:xfrm>
              <a:off x="521" y="980"/>
              <a:ext cx="71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5653" rIns="89910" bIns="4565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2000.04</a:t>
              </a:r>
            </a:p>
          </p:txBody>
        </p:sp>
        <p:sp>
          <p:nvSpPr>
            <p:cNvPr id="8202" name="Rectangle 9"/>
            <p:cNvSpPr>
              <a:spLocks noChangeArrowheads="1"/>
            </p:cNvSpPr>
            <p:nvPr/>
          </p:nvSpPr>
          <p:spPr bwMode="auto">
            <a:xfrm>
              <a:off x="1240" y="980"/>
              <a:ext cx="398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5653" rIns="89910" bIns="4565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세계최초 복합창호 발명</a:t>
              </a:r>
            </a:p>
          </p:txBody>
        </p:sp>
        <p:sp>
          <p:nvSpPr>
            <p:cNvPr id="8203" name="Rectangle 10"/>
            <p:cNvSpPr>
              <a:spLocks noChangeArrowheads="1"/>
            </p:cNvSpPr>
            <p:nvPr/>
          </p:nvSpPr>
          <p:spPr bwMode="auto">
            <a:xfrm>
              <a:off x="521" y="1207"/>
              <a:ext cx="71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5653" rIns="89910" bIns="4565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2008.11</a:t>
              </a:r>
            </a:p>
          </p:txBody>
        </p:sp>
        <p:sp>
          <p:nvSpPr>
            <p:cNvPr id="8204" name="Rectangle 11"/>
            <p:cNvSpPr>
              <a:spLocks noChangeArrowheads="1"/>
            </p:cNvSpPr>
            <p:nvPr/>
          </p:nvSpPr>
          <p:spPr bwMode="auto">
            <a:xfrm>
              <a:off x="1240" y="1207"/>
              <a:ext cx="398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5653" rIns="89910" bIns="4565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법인설립</a:t>
              </a:r>
            </a:p>
          </p:txBody>
        </p:sp>
        <p:sp>
          <p:nvSpPr>
            <p:cNvPr id="8205" name="Rectangle 12"/>
            <p:cNvSpPr>
              <a:spLocks noChangeArrowheads="1"/>
            </p:cNvSpPr>
            <p:nvPr/>
          </p:nvSpPr>
          <p:spPr bwMode="auto">
            <a:xfrm>
              <a:off x="521" y="1434"/>
              <a:ext cx="71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5653" rIns="89910" bIns="4565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2009.06</a:t>
              </a:r>
            </a:p>
          </p:txBody>
        </p:sp>
        <p:sp>
          <p:nvSpPr>
            <p:cNvPr id="8206" name="Rectangle 13"/>
            <p:cNvSpPr>
              <a:spLocks noChangeArrowheads="1"/>
            </p:cNvSpPr>
            <p:nvPr/>
          </p:nvSpPr>
          <p:spPr bwMode="auto">
            <a:xfrm>
              <a:off x="1240" y="1434"/>
              <a:ext cx="398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5653" rIns="89910" bIns="4565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세척용 창문틀 </a:t>
              </a: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(</a:t>
              </a: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오가닉창</a:t>
              </a: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) </a:t>
              </a: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특허취득</a:t>
              </a:r>
            </a:p>
          </p:txBody>
        </p:sp>
        <p:sp>
          <p:nvSpPr>
            <p:cNvPr id="8207" name="Rectangle 14"/>
            <p:cNvSpPr>
              <a:spLocks noChangeArrowheads="1"/>
            </p:cNvSpPr>
            <p:nvPr/>
          </p:nvSpPr>
          <p:spPr bwMode="auto">
            <a:xfrm>
              <a:off x="521" y="1661"/>
              <a:ext cx="71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5653" rIns="89910" bIns="4565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2009.10</a:t>
              </a:r>
            </a:p>
          </p:txBody>
        </p:sp>
        <p:sp>
          <p:nvSpPr>
            <p:cNvPr id="8208" name="Rectangle 15"/>
            <p:cNvSpPr>
              <a:spLocks noChangeArrowheads="1"/>
            </p:cNvSpPr>
            <p:nvPr/>
          </p:nvSpPr>
          <p:spPr bwMode="auto">
            <a:xfrm>
              <a:off x="1240" y="1661"/>
              <a:ext cx="398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5653" rIns="89910" bIns="4565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듀얼밸류 커턴월 외 </a:t>
              </a: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8</a:t>
              </a: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종 특허 출원</a:t>
              </a:r>
            </a:p>
          </p:txBody>
        </p:sp>
        <p:sp>
          <p:nvSpPr>
            <p:cNvPr id="8209" name="Rectangle 16"/>
            <p:cNvSpPr>
              <a:spLocks noChangeArrowheads="1"/>
            </p:cNvSpPr>
            <p:nvPr/>
          </p:nvSpPr>
          <p:spPr bwMode="auto">
            <a:xfrm>
              <a:off x="521" y="1888"/>
              <a:ext cx="71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5653" rIns="89910" bIns="4565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2009.11</a:t>
              </a:r>
            </a:p>
          </p:txBody>
        </p:sp>
        <p:sp>
          <p:nvSpPr>
            <p:cNvPr id="8210" name="Rectangle 20"/>
            <p:cNvSpPr>
              <a:spLocks noChangeArrowheads="1"/>
            </p:cNvSpPr>
            <p:nvPr/>
          </p:nvSpPr>
          <p:spPr bwMode="auto">
            <a:xfrm>
              <a:off x="1240" y="1888"/>
              <a:ext cx="398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5653" rIns="89910" bIns="4565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공장등록 </a:t>
              </a: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(</a:t>
              </a: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경기도 파주시 탄현면 금승리 </a:t>
              </a: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175-5)</a:t>
              </a:r>
            </a:p>
          </p:txBody>
        </p:sp>
        <p:sp>
          <p:nvSpPr>
            <p:cNvPr id="8211" name="Rectangle 21"/>
            <p:cNvSpPr>
              <a:spLocks noChangeArrowheads="1"/>
            </p:cNvSpPr>
            <p:nvPr/>
          </p:nvSpPr>
          <p:spPr bwMode="auto">
            <a:xfrm>
              <a:off x="521" y="2115"/>
              <a:ext cx="719" cy="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5653" rIns="89910" bIns="4565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2010.02</a:t>
              </a:r>
            </a:p>
          </p:txBody>
        </p:sp>
        <p:sp>
          <p:nvSpPr>
            <p:cNvPr id="8212" name="Rectangle 22"/>
            <p:cNvSpPr>
              <a:spLocks noChangeArrowheads="1"/>
            </p:cNvSpPr>
            <p:nvPr/>
          </p:nvSpPr>
          <p:spPr bwMode="auto">
            <a:xfrm>
              <a:off x="1240" y="2115"/>
              <a:ext cx="398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5653" rIns="89910" bIns="4565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누수방지용 복합창호 특허취득</a:t>
              </a:r>
            </a:p>
          </p:txBody>
        </p:sp>
        <p:sp>
          <p:nvSpPr>
            <p:cNvPr id="8213" name="Rectangle 23"/>
            <p:cNvSpPr>
              <a:spLocks noChangeArrowheads="1"/>
            </p:cNvSpPr>
            <p:nvPr/>
          </p:nvSpPr>
          <p:spPr bwMode="auto">
            <a:xfrm>
              <a:off x="1240" y="2342"/>
              <a:ext cx="3984" cy="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5653" rIns="89910" bIns="4565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듀얼밸류 무테창 특허 </a:t>
              </a: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13</a:t>
              </a: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종 출원</a:t>
              </a:r>
            </a:p>
          </p:txBody>
        </p:sp>
        <p:sp>
          <p:nvSpPr>
            <p:cNvPr id="8214" name="Rectangle 24"/>
            <p:cNvSpPr>
              <a:spLocks noChangeArrowheads="1"/>
            </p:cNvSpPr>
            <p:nvPr/>
          </p:nvSpPr>
          <p:spPr bwMode="auto">
            <a:xfrm>
              <a:off x="521" y="2567"/>
              <a:ext cx="71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5653" rIns="89910" bIns="4565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2010.02</a:t>
              </a:r>
            </a:p>
          </p:txBody>
        </p:sp>
        <p:sp>
          <p:nvSpPr>
            <p:cNvPr id="8215" name="Rectangle 25"/>
            <p:cNvSpPr>
              <a:spLocks noChangeArrowheads="1"/>
            </p:cNvSpPr>
            <p:nvPr/>
          </p:nvSpPr>
          <p:spPr bwMode="auto">
            <a:xfrm>
              <a:off x="1240" y="2567"/>
              <a:ext cx="398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5653" rIns="89910" bIns="4565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내외벽재 유리 단열 판넬 외 특허 </a:t>
              </a: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2</a:t>
              </a: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종 출원 </a:t>
              </a:r>
            </a:p>
          </p:txBody>
        </p:sp>
        <p:sp>
          <p:nvSpPr>
            <p:cNvPr id="8216" name="Rectangle 26"/>
            <p:cNvSpPr>
              <a:spLocks noChangeArrowheads="1"/>
            </p:cNvSpPr>
            <p:nvPr/>
          </p:nvSpPr>
          <p:spPr bwMode="auto">
            <a:xfrm>
              <a:off x="521" y="2794"/>
              <a:ext cx="71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5653" rIns="89910" bIns="4565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2010.04</a:t>
              </a:r>
            </a:p>
          </p:txBody>
        </p:sp>
        <p:sp>
          <p:nvSpPr>
            <p:cNvPr id="8217" name="Rectangle 27"/>
            <p:cNvSpPr>
              <a:spLocks noChangeArrowheads="1"/>
            </p:cNvSpPr>
            <p:nvPr/>
          </p:nvSpPr>
          <p:spPr bwMode="auto">
            <a:xfrm>
              <a:off x="1240" y="2794"/>
              <a:ext cx="398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5653" rIns="89910" bIns="4565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ISO 9001, 14001 </a:t>
              </a: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취득</a:t>
              </a:r>
            </a:p>
          </p:txBody>
        </p:sp>
        <p:sp>
          <p:nvSpPr>
            <p:cNvPr id="8218" name="Rectangle 28"/>
            <p:cNvSpPr>
              <a:spLocks noChangeArrowheads="1"/>
            </p:cNvSpPr>
            <p:nvPr/>
          </p:nvSpPr>
          <p:spPr bwMode="auto">
            <a:xfrm>
              <a:off x="521" y="3021"/>
              <a:ext cx="71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5653" rIns="89910" bIns="4565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2010.06</a:t>
              </a:r>
            </a:p>
          </p:txBody>
        </p:sp>
        <p:sp>
          <p:nvSpPr>
            <p:cNvPr id="8219" name="Rectangle 29"/>
            <p:cNvSpPr>
              <a:spLocks noChangeArrowheads="1"/>
            </p:cNvSpPr>
            <p:nvPr/>
          </p:nvSpPr>
          <p:spPr bwMode="auto">
            <a:xfrm>
              <a:off x="1240" y="3021"/>
              <a:ext cx="398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5653" rIns="89910" bIns="4565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제로카본 그린홈 개발 합동 연구사업 체결 </a:t>
              </a: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(</a:t>
              </a: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한국건설기술연구원</a:t>
              </a: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)</a:t>
              </a:r>
            </a:p>
          </p:txBody>
        </p:sp>
        <p:sp>
          <p:nvSpPr>
            <p:cNvPr id="8220" name="Rectangle 30"/>
            <p:cNvSpPr>
              <a:spLocks noChangeArrowheads="1"/>
            </p:cNvSpPr>
            <p:nvPr/>
          </p:nvSpPr>
          <p:spPr bwMode="auto">
            <a:xfrm>
              <a:off x="521" y="3248"/>
              <a:ext cx="71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5653" rIns="89910" bIns="4565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2010.07</a:t>
              </a:r>
            </a:p>
          </p:txBody>
        </p:sp>
        <p:sp>
          <p:nvSpPr>
            <p:cNvPr id="8221" name="Rectangle 31"/>
            <p:cNvSpPr>
              <a:spLocks noChangeArrowheads="1"/>
            </p:cNvSpPr>
            <p:nvPr/>
          </p:nvSpPr>
          <p:spPr bwMode="auto">
            <a:xfrm>
              <a:off x="1240" y="3248"/>
              <a:ext cx="398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5653" rIns="89910" bIns="4565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기술전담부서  설립 </a:t>
              </a:r>
            </a:p>
          </p:txBody>
        </p:sp>
        <p:sp>
          <p:nvSpPr>
            <p:cNvPr id="8222" name="Rectangle 32"/>
            <p:cNvSpPr>
              <a:spLocks noChangeArrowheads="1"/>
            </p:cNvSpPr>
            <p:nvPr/>
          </p:nvSpPr>
          <p:spPr bwMode="auto">
            <a:xfrm>
              <a:off x="521" y="3475"/>
              <a:ext cx="71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5653" rIns="89910" bIns="4565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2010.08</a:t>
              </a:r>
            </a:p>
          </p:txBody>
        </p:sp>
        <p:sp>
          <p:nvSpPr>
            <p:cNvPr id="8223" name="Rectangle 36"/>
            <p:cNvSpPr>
              <a:spLocks noChangeArrowheads="1"/>
            </p:cNvSpPr>
            <p:nvPr/>
          </p:nvSpPr>
          <p:spPr bwMode="auto">
            <a:xfrm>
              <a:off x="1240" y="3475"/>
              <a:ext cx="398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5653" rIns="89910" bIns="4565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리트로핏팅 윈도우에 대한 공동발명 협약서 체결</a:t>
              </a: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(</a:t>
              </a: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한국건설기술연구원</a:t>
              </a: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)</a:t>
              </a:r>
            </a:p>
          </p:txBody>
        </p:sp>
        <p:sp>
          <p:nvSpPr>
            <p:cNvPr id="8224" name="Freeform 37"/>
            <p:cNvSpPr>
              <a:spLocks noChangeArrowheads="1"/>
            </p:cNvSpPr>
            <p:nvPr/>
          </p:nvSpPr>
          <p:spPr bwMode="auto">
            <a:xfrm flipH="1">
              <a:off x="1201" y="980"/>
              <a:ext cx="39" cy="2949"/>
            </a:xfrm>
            <a:custGeom>
              <a:avLst/>
              <a:gdLst>
                <a:gd name="T0" fmla="*/ 0 w 39"/>
                <a:gd name="T1" fmla="*/ 0 h 2722"/>
                <a:gd name="T2" fmla="*/ 0 w 39"/>
                <a:gd name="T3" fmla="*/ 4769 h 27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9" h="2722">
                  <a:moveTo>
                    <a:pt x="0" y="0"/>
                  </a:moveTo>
                  <a:lnTo>
                    <a:pt x="0" y="2722"/>
                  </a:lnTo>
                </a:path>
              </a:pathLst>
            </a:custGeom>
            <a:noFill/>
            <a:ln w="12501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8225" name="Freeform 38"/>
            <p:cNvSpPr>
              <a:spLocks noChangeArrowheads="1"/>
            </p:cNvSpPr>
            <p:nvPr/>
          </p:nvSpPr>
          <p:spPr bwMode="auto">
            <a:xfrm>
              <a:off x="521" y="1207"/>
              <a:ext cx="4703" cy="0"/>
            </a:xfrm>
            <a:custGeom>
              <a:avLst/>
              <a:gdLst>
                <a:gd name="T0" fmla="*/ 0 w 4703"/>
                <a:gd name="T1" fmla="*/ 4703 w 470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4703">
                  <a:moveTo>
                    <a:pt x="0" y="0"/>
                  </a:moveTo>
                  <a:lnTo>
                    <a:pt x="4703" y="0"/>
                  </a:lnTo>
                </a:path>
              </a:pathLst>
            </a:custGeom>
            <a:noFill/>
            <a:ln w="12501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8226" name="Freeform 39"/>
            <p:cNvSpPr>
              <a:spLocks noChangeArrowheads="1"/>
            </p:cNvSpPr>
            <p:nvPr/>
          </p:nvSpPr>
          <p:spPr bwMode="auto">
            <a:xfrm>
              <a:off x="521" y="1434"/>
              <a:ext cx="4703" cy="0"/>
            </a:xfrm>
            <a:custGeom>
              <a:avLst/>
              <a:gdLst>
                <a:gd name="T0" fmla="*/ 0 w 4703"/>
                <a:gd name="T1" fmla="*/ 4703 w 470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4703">
                  <a:moveTo>
                    <a:pt x="0" y="0"/>
                  </a:moveTo>
                  <a:lnTo>
                    <a:pt x="4703" y="0"/>
                  </a:lnTo>
                </a:path>
              </a:pathLst>
            </a:custGeom>
            <a:noFill/>
            <a:ln w="12501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8227" name="Freeform 40"/>
            <p:cNvSpPr>
              <a:spLocks noChangeArrowheads="1"/>
            </p:cNvSpPr>
            <p:nvPr/>
          </p:nvSpPr>
          <p:spPr bwMode="auto">
            <a:xfrm>
              <a:off x="521" y="1661"/>
              <a:ext cx="4703" cy="0"/>
            </a:xfrm>
            <a:custGeom>
              <a:avLst/>
              <a:gdLst>
                <a:gd name="T0" fmla="*/ 0 w 4703"/>
                <a:gd name="T1" fmla="*/ 4703 w 470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4703">
                  <a:moveTo>
                    <a:pt x="0" y="0"/>
                  </a:moveTo>
                  <a:lnTo>
                    <a:pt x="4703" y="0"/>
                  </a:lnTo>
                </a:path>
              </a:pathLst>
            </a:custGeom>
            <a:noFill/>
            <a:ln w="12501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8228" name="Freeform 41"/>
            <p:cNvSpPr>
              <a:spLocks noChangeArrowheads="1"/>
            </p:cNvSpPr>
            <p:nvPr/>
          </p:nvSpPr>
          <p:spPr bwMode="auto">
            <a:xfrm>
              <a:off x="521" y="1888"/>
              <a:ext cx="4703" cy="0"/>
            </a:xfrm>
            <a:custGeom>
              <a:avLst/>
              <a:gdLst>
                <a:gd name="T0" fmla="*/ 0 w 4703"/>
                <a:gd name="T1" fmla="*/ 4703 w 470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4703">
                  <a:moveTo>
                    <a:pt x="0" y="0"/>
                  </a:moveTo>
                  <a:lnTo>
                    <a:pt x="4703" y="0"/>
                  </a:lnTo>
                </a:path>
              </a:pathLst>
            </a:custGeom>
            <a:noFill/>
            <a:ln w="12501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8229" name="Freeform 42"/>
            <p:cNvSpPr>
              <a:spLocks noChangeArrowheads="1"/>
            </p:cNvSpPr>
            <p:nvPr/>
          </p:nvSpPr>
          <p:spPr bwMode="auto">
            <a:xfrm>
              <a:off x="521" y="2115"/>
              <a:ext cx="4703" cy="0"/>
            </a:xfrm>
            <a:custGeom>
              <a:avLst/>
              <a:gdLst>
                <a:gd name="T0" fmla="*/ 0 w 4703"/>
                <a:gd name="T1" fmla="*/ 4703 w 470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4703">
                  <a:moveTo>
                    <a:pt x="0" y="0"/>
                  </a:moveTo>
                  <a:lnTo>
                    <a:pt x="4703" y="0"/>
                  </a:lnTo>
                </a:path>
              </a:pathLst>
            </a:custGeom>
            <a:noFill/>
            <a:ln w="12501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8230" name="Freeform 43"/>
            <p:cNvSpPr>
              <a:spLocks noChangeArrowheads="1"/>
            </p:cNvSpPr>
            <p:nvPr/>
          </p:nvSpPr>
          <p:spPr bwMode="auto">
            <a:xfrm>
              <a:off x="1240" y="2342"/>
              <a:ext cx="3984" cy="0"/>
            </a:xfrm>
            <a:custGeom>
              <a:avLst/>
              <a:gdLst>
                <a:gd name="T0" fmla="*/ 0 w 3984"/>
                <a:gd name="T1" fmla="*/ 3984 w 3984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3984">
                  <a:moveTo>
                    <a:pt x="0" y="0"/>
                  </a:moveTo>
                  <a:lnTo>
                    <a:pt x="3984" y="0"/>
                  </a:lnTo>
                </a:path>
              </a:pathLst>
            </a:custGeom>
            <a:noFill/>
            <a:ln w="12501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8231" name="Freeform 44"/>
            <p:cNvSpPr>
              <a:spLocks noChangeArrowheads="1"/>
            </p:cNvSpPr>
            <p:nvPr/>
          </p:nvSpPr>
          <p:spPr bwMode="auto">
            <a:xfrm>
              <a:off x="521" y="2567"/>
              <a:ext cx="4703" cy="0"/>
            </a:xfrm>
            <a:custGeom>
              <a:avLst/>
              <a:gdLst>
                <a:gd name="T0" fmla="*/ 0 w 4703"/>
                <a:gd name="T1" fmla="*/ 4703 w 470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4703">
                  <a:moveTo>
                    <a:pt x="0" y="0"/>
                  </a:moveTo>
                  <a:lnTo>
                    <a:pt x="4703" y="0"/>
                  </a:lnTo>
                </a:path>
              </a:pathLst>
            </a:custGeom>
            <a:noFill/>
            <a:ln w="12501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8232" name="Freeform 45"/>
            <p:cNvSpPr>
              <a:spLocks noChangeArrowheads="1"/>
            </p:cNvSpPr>
            <p:nvPr/>
          </p:nvSpPr>
          <p:spPr bwMode="auto">
            <a:xfrm>
              <a:off x="521" y="2794"/>
              <a:ext cx="4703" cy="0"/>
            </a:xfrm>
            <a:custGeom>
              <a:avLst/>
              <a:gdLst>
                <a:gd name="T0" fmla="*/ 0 w 4703"/>
                <a:gd name="T1" fmla="*/ 4703 w 470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4703">
                  <a:moveTo>
                    <a:pt x="0" y="0"/>
                  </a:moveTo>
                  <a:lnTo>
                    <a:pt x="4703" y="0"/>
                  </a:lnTo>
                </a:path>
              </a:pathLst>
            </a:custGeom>
            <a:noFill/>
            <a:ln w="12501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8233" name="Freeform 46"/>
            <p:cNvSpPr>
              <a:spLocks noChangeArrowheads="1"/>
            </p:cNvSpPr>
            <p:nvPr/>
          </p:nvSpPr>
          <p:spPr bwMode="auto">
            <a:xfrm>
              <a:off x="521" y="3021"/>
              <a:ext cx="4703" cy="0"/>
            </a:xfrm>
            <a:custGeom>
              <a:avLst/>
              <a:gdLst>
                <a:gd name="T0" fmla="*/ 0 w 4703"/>
                <a:gd name="T1" fmla="*/ 4703 w 470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4703">
                  <a:moveTo>
                    <a:pt x="0" y="0"/>
                  </a:moveTo>
                  <a:lnTo>
                    <a:pt x="4703" y="0"/>
                  </a:lnTo>
                </a:path>
              </a:pathLst>
            </a:custGeom>
            <a:noFill/>
            <a:ln w="12501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8234" name="Freeform 47"/>
            <p:cNvSpPr>
              <a:spLocks noChangeArrowheads="1"/>
            </p:cNvSpPr>
            <p:nvPr/>
          </p:nvSpPr>
          <p:spPr bwMode="auto">
            <a:xfrm>
              <a:off x="521" y="3248"/>
              <a:ext cx="4703" cy="0"/>
            </a:xfrm>
            <a:custGeom>
              <a:avLst/>
              <a:gdLst>
                <a:gd name="T0" fmla="*/ 0 w 4703"/>
                <a:gd name="T1" fmla="*/ 4703 w 470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4703">
                  <a:moveTo>
                    <a:pt x="0" y="0"/>
                  </a:moveTo>
                  <a:lnTo>
                    <a:pt x="4703" y="0"/>
                  </a:lnTo>
                </a:path>
              </a:pathLst>
            </a:custGeom>
            <a:noFill/>
            <a:ln w="12501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8235" name="Freeform 48"/>
            <p:cNvSpPr>
              <a:spLocks noChangeArrowheads="1"/>
            </p:cNvSpPr>
            <p:nvPr/>
          </p:nvSpPr>
          <p:spPr bwMode="auto">
            <a:xfrm>
              <a:off x="521" y="3475"/>
              <a:ext cx="4703" cy="0"/>
            </a:xfrm>
            <a:custGeom>
              <a:avLst/>
              <a:gdLst>
                <a:gd name="T0" fmla="*/ 0 w 4703"/>
                <a:gd name="T1" fmla="*/ 4703 w 470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4703">
                  <a:moveTo>
                    <a:pt x="0" y="0"/>
                  </a:moveTo>
                  <a:lnTo>
                    <a:pt x="4703" y="0"/>
                  </a:lnTo>
                </a:path>
              </a:pathLst>
            </a:custGeom>
            <a:noFill/>
            <a:ln w="12501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8236" name="Freeform 52"/>
            <p:cNvSpPr>
              <a:spLocks noChangeArrowheads="1"/>
            </p:cNvSpPr>
            <p:nvPr/>
          </p:nvSpPr>
          <p:spPr bwMode="auto">
            <a:xfrm>
              <a:off x="521" y="980"/>
              <a:ext cx="29" cy="2949"/>
            </a:xfrm>
            <a:custGeom>
              <a:avLst/>
              <a:gdLst>
                <a:gd name="T0" fmla="*/ 0 w 29"/>
                <a:gd name="T1" fmla="*/ 0 h 2722"/>
                <a:gd name="T2" fmla="*/ 0 w 29"/>
                <a:gd name="T3" fmla="*/ 4769 h 27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9" h="2722">
                  <a:moveTo>
                    <a:pt x="0" y="0"/>
                  </a:moveTo>
                  <a:lnTo>
                    <a:pt x="0" y="2722"/>
                  </a:lnTo>
                </a:path>
              </a:pathLst>
            </a:custGeom>
            <a:noFill/>
            <a:ln w="28463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8237" name="Freeform 53"/>
            <p:cNvSpPr>
              <a:spLocks noChangeArrowheads="1"/>
            </p:cNvSpPr>
            <p:nvPr/>
          </p:nvSpPr>
          <p:spPr bwMode="auto">
            <a:xfrm>
              <a:off x="5224" y="980"/>
              <a:ext cx="29" cy="2949"/>
            </a:xfrm>
            <a:custGeom>
              <a:avLst/>
              <a:gdLst>
                <a:gd name="T0" fmla="*/ 0 w 29"/>
                <a:gd name="T1" fmla="*/ 0 h 2722"/>
                <a:gd name="T2" fmla="*/ 0 w 29"/>
                <a:gd name="T3" fmla="*/ 4769 h 272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9" h="2722">
                  <a:moveTo>
                    <a:pt x="0" y="0"/>
                  </a:moveTo>
                  <a:lnTo>
                    <a:pt x="0" y="2722"/>
                  </a:lnTo>
                </a:path>
              </a:pathLst>
            </a:custGeom>
            <a:noFill/>
            <a:ln w="28463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8238" name="Freeform 54"/>
            <p:cNvSpPr>
              <a:spLocks noChangeArrowheads="1"/>
            </p:cNvSpPr>
            <p:nvPr/>
          </p:nvSpPr>
          <p:spPr bwMode="auto">
            <a:xfrm>
              <a:off x="521" y="980"/>
              <a:ext cx="4703" cy="0"/>
            </a:xfrm>
            <a:custGeom>
              <a:avLst/>
              <a:gdLst>
                <a:gd name="T0" fmla="*/ 0 w 4703"/>
                <a:gd name="T1" fmla="*/ 4703 w 470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4703">
                  <a:moveTo>
                    <a:pt x="0" y="0"/>
                  </a:moveTo>
                  <a:lnTo>
                    <a:pt x="4703" y="0"/>
                  </a:lnTo>
                </a:path>
              </a:pathLst>
            </a:custGeom>
            <a:noFill/>
            <a:ln w="28463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8239" name="Freeform 55"/>
            <p:cNvSpPr>
              <a:spLocks noChangeArrowheads="1"/>
            </p:cNvSpPr>
            <p:nvPr/>
          </p:nvSpPr>
          <p:spPr bwMode="auto">
            <a:xfrm>
              <a:off x="521" y="3702"/>
              <a:ext cx="4703" cy="0"/>
            </a:xfrm>
            <a:custGeom>
              <a:avLst/>
              <a:gdLst>
                <a:gd name="T0" fmla="*/ 0 w 4703"/>
                <a:gd name="T1" fmla="*/ 4703 w 470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4703">
                  <a:moveTo>
                    <a:pt x="0" y="0"/>
                  </a:moveTo>
                  <a:lnTo>
                    <a:pt x="4703" y="0"/>
                  </a:lnTo>
                </a:path>
              </a:pathLst>
            </a:custGeom>
            <a:noFill/>
            <a:ln w="12501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</p:grpSp>
      <p:sp>
        <p:nvSpPr>
          <p:cNvPr id="8198" name="Freeform 55"/>
          <p:cNvSpPr>
            <a:spLocks noChangeArrowheads="1"/>
          </p:cNvSpPr>
          <p:nvPr/>
        </p:nvSpPr>
        <p:spPr bwMode="auto">
          <a:xfrm>
            <a:off x="899040" y="6237288"/>
            <a:ext cx="8115512" cy="0"/>
          </a:xfrm>
          <a:custGeom>
            <a:avLst/>
            <a:gdLst>
              <a:gd name="T0" fmla="*/ 0 w 4703"/>
              <a:gd name="T1" fmla="*/ 2147483647 w 4703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703">
                <a:moveTo>
                  <a:pt x="0" y="0"/>
                </a:moveTo>
                <a:lnTo>
                  <a:pt x="4703" y="0"/>
                </a:lnTo>
              </a:path>
            </a:pathLst>
          </a:custGeom>
          <a:noFill/>
          <a:ln w="12501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8199" name="Rectangle 32"/>
          <p:cNvSpPr>
            <a:spLocks noChangeArrowheads="1"/>
          </p:cNvSpPr>
          <p:nvPr/>
        </p:nvSpPr>
        <p:spPr bwMode="auto">
          <a:xfrm>
            <a:off x="902491" y="5876926"/>
            <a:ext cx="124070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5653" rIns="89910" bIns="45653" anchor="ctr"/>
          <a:lstStyle>
            <a:lvl1pPr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1pPr>
            <a:lvl2pPr marL="742950" indent="-285750" eaLnBrk="0" hangingPunct="0">
              <a:lnSpc>
                <a:spcPct val="110000"/>
              </a:lnSpc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2pPr>
            <a:lvl3pPr marL="1143000" indent="-228600"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3pPr>
            <a:lvl4pPr marL="1600200" indent="-228600" eaLnBrk="0" hangingPunct="0">
              <a:lnSpc>
                <a:spcPct val="110000"/>
              </a:lnSpc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4pPr>
            <a:lvl5pPr marL="2057400" indent="-228600" eaLnBrk="0" hangingPunct="0">
              <a:lnSpc>
                <a:spcPct val="110000"/>
              </a:lnSpc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en-US" altLang="ko-KR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2011.03</a:t>
            </a:r>
          </a:p>
        </p:txBody>
      </p:sp>
      <p:sp>
        <p:nvSpPr>
          <p:cNvPr id="8200" name="Rectangle 36"/>
          <p:cNvSpPr>
            <a:spLocks noChangeArrowheads="1"/>
          </p:cNvSpPr>
          <p:nvPr/>
        </p:nvSpPr>
        <p:spPr bwMode="auto">
          <a:xfrm>
            <a:off x="2143199" y="5876926"/>
            <a:ext cx="6874804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5653" rIns="89910" bIns="45653" anchor="ctr"/>
          <a:lstStyle>
            <a:lvl1pPr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1pPr>
            <a:lvl2pPr marL="742950" indent="-285750" eaLnBrk="0" hangingPunct="0">
              <a:lnSpc>
                <a:spcPct val="110000"/>
              </a:lnSpc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2pPr>
            <a:lvl3pPr marL="1143000" indent="-228600"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3pPr>
            <a:lvl4pPr marL="1600200" indent="-228600" eaLnBrk="0" hangingPunct="0">
              <a:lnSpc>
                <a:spcPct val="110000"/>
              </a:lnSpc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4pPr>
            <a:lvl5pPr marL="2057400" indent="-228600" eaLnBrk="0" hangingPunct="0">
              <a:lnSpc>
                <a:spcPct val="110000"/>
              </a:lnSpc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ko-KR" altLang="en-US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에어시일드 가동형 프레임 구조 특허 출원</a:t>
            </a:r>
          </a:p>
        </p:txBody>
      </p:sp>
      <p:sp>
        <p:nvSpPr>
          <p:cNvPr id="48" name="모서리가 둥근 직사각형 47"/>
          <p:cNvSpPr/>
          <p:nvPr/>
        </p:nvSpPr>
        <p:spPr>
          <a:xfrm>
            <a:off x="0" y="989354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0" name="Picture 9" descr="대장이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82" y="1123853"/>
            <a:ext cx="248444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직사각형 16"/>
          <p:cNvSpPr>
            <a:spLocks noChangeArrowheads="1"/>
          </p:cNvSpPr>
          <p:nvPr/>
        </p:nvSpPr>
        <p:spPr bwMode="auto">
          <a:xfrm>
            <a:off x="1322839" y="1103214"/>
            <a:ext cx="5086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466725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b="1" dirty="0" smtClean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itchFamily="2" charset="2"/>
              </a:rPr>
              <a:t>회사연혁</a:t>
            </a:r>
            <a:endParaRPr kumimoji="0" lang="en-US" altLang="ko-KR" sz="2000" b="1" kern="0" dirty="0">
              <a:solidFill>
                <a:schemeClr val="tx1">
                  <a:lumMod val="50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5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38768" y="2556947"/>
            <a:ext cx="1853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1916786" y="529516"/>
            <a:ext cx="5413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chemeClr val="tx1">
                    <a:lumMod val="50000"/>
                  </a:schemeClr>
                </a:solidFill>
              </a:rPr>
              <a:t>7) </a:t>
            </a:r>
            <a:r>
              <a:rPr lang="ko-KR" altLang="en-US" sz="2400" b="1" dirty="0" smtClean="0">
                <a:solidFill>
                  <a:schemeClr val="tx1">
                    <a:lumMod val="50000"/>
                  </a:schemeClr>
                </a:solidFill>
              </a:rPr>
              <a:t>부재 조립 </a:t>
            </a:r>
            <a:r>
              <a:rPr lang="en-US" altLang="ko-KR" sz="2400" b="1" dirty="0" smtClean="0">
                <a:solidFill>
                  <a:schemeClr val="tx1">
                    <a:lumMod val="50000"/>
                  </a:schemeClr>
                </a:solidFill>
              </a:rPr>
              <a:t>: CAP-BAR </a:t>
            </a:r>
            <a:r>
              <a:rPr lang="ko-KR" altLang="en-US" sz="2400" b="1" dirty="0" smtClean="0">
                <a:solidFill>
                  <a:schemeClr val="tx1">
                    <a:lumMod val="50000"/>
                  </a:schemeClr>
                </a:solidFill>
              </a:rPr>
              <a:t>타입</a:t>
            </a:r>
            <a:r>
              <a:rPr lang="en-US" altLang="ko-KR" sz="2400" b="1" dirty="0" smtClean="0">
                <a:solidFill>
                  <a:schemeClr val="tx1">
                    <a:lumMod val="50000"/>
                  </a:schemeClr>
                </a:solidFill>
              </a:rPr>
              <a:t>(</a:t>
            </a:r>
            <a:r>
              <a:rPr lang="ko-KR" altLang="en-US" sz="2400" b="1" dirty="0" smtClean="0">
                <a:solidFill>
                  <a:schemeClr val="tx1">
                    <a:lumMod val="50000"/>
                  </a:schemeClr>
                </a:solidFill>
              </a:rPr>
              <a:t>신기술</a:t>
            </a:r>
            <a:r>
              <a:rPr lang="en-US" altLang="ko-KR" sz="2400" b="1" dirty="0" smtClean="0">
                <a:solidFill>
                  <a:schemeClr val="tx1">
                    <a:lumMod val="50000"/>
                  </a:schemeClr>
                </a:solidFill>
              </a:rPr>
              <a:t>)</a:t>
            </a:r>
            <a:endParaRPr lang="ko-KR" altLang="en-US" sz="2400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258"/>
          <a:stretch/>
        </p:blipFill>
        <p:spPr>
          <a:xfrm>
            <a:off x="1916786" y="1124744"/>
            <a:ext cx="3130348" cy="35076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189"/>
          <a:stretch/>
        </p:blipFill>
        <p:spPr>
          <a:xfrm>
            <a:off x="5169338" y="1096254"/>
            <a:ext cx="2973830" cy="3519652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6518" y="4797152"/>
            <a:ext cx="8217163" cy="1579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EAE5D2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  <a:buFontTx/>
              <a:buChar char="-"/>
            </a:pPr>
            <a:r>
              <a:rPr lang="ko-KR" altLang="en-US" kern="0" dirty="0" smtClean="0">
                <a:solidFill>
                  <a:srgbClr val="000000"/>
                </a:solidFill>
                <a:ea typeface="새굴림"/>
              </a:rPr>
              <a:t>일반적인 커튼월  </a:t>
            </a:r>
            <a:r>
              <a:rPr lang="en-US" altLang="ko-KR" kern="0" dirty="0" smtClean="0">
                <a:solidFill>
                  <a:srgbClr val="000000"/>
                </a:solidFill>
                <a:ea typeface="새굴림"/>
              </a:rPr>
              <a:t>CAP</a:t>
            </a:r>
            <a:r>
              <a:rPr lang="ko-KR" altLang="en-US" kern="0" dirty="0" smtClean="0">
                <a:solidFill>
                  <a:srgbClr val="000000"/>
                </a:solidFill>
                <a:ea typeface="새굴림"/>
              </a:rPr>
              <a:t>이</a:t>
            </a:r>
            <a:r>
              <a:rPr lang="en-US" altLang="ko-KR" kern="0" dirty="0" smtClean="0">
                <a:solidFill>
                  <a:srgbClr val="000000"/>
                </a:solidFill>
                <a:ea typeface="새굴림"/>
              </a:rPr>
              <a:t> </a:t>
            </a:r>
            <a:r>
              <a:rPr lang="ko-KR" altLang="en-US" kern="0" dirty="0" smtClean="0">
                <a:solidFill>
                  <a:srgbClr val="000000"/>
                </a:solidFill>
                <a:ea typeface="새굴림"/>
              </a:rPr>
              <a:t>분리되지 않는 바는 </a:t>
            </a:r>
            <a:r>
              <a:rPr lang="ko-KR" altLang="en-US" b="1" kern="0" dirty="0" smtClean="0">
                <a:solidFill>
                  <a:srgbClr val="0000FF"/>
                </a:solidFill>
                <a:ea typeface="새굴림"/>
              </a:rPr>
              <a:t>수직</a:t>
            </a:r>
            <a:r>
              <a:rPr lang="en-US" altLang="ko-KR" b="1" kern="0" dirty="0" smtClean="0">
                <a:solidFill>
                  <a:srgbClr val="0000FF"/>
                </a:solidFill>
                <a:ea typeface="새굴림"/>
              </a:rPr>
              <a:t>,</a:t>
            </a:r>
            <a:r>
              <a:rPr lang="ko-KR" altLang="en-US" b="1" kern="0" dirty="0" smtClean="0">
                <a:solidFill>
                  <a:srgbClr val="0000FF"/>
                </a:solidFill>
                <a:ea typeface="새굴림"/>
              </a:rPr>
              <a:t>수평결합이 불완전</a:t>
            </a:r>
            <a:endParaRPr lang="en-US" altLang="ko-KR" b="1" kern="0" dirty="0" smtClean="0">
              <a:solidFill>
                <a:srgbClr val="0000FF"/>
              </a:solidFill>
              <a:ea typeface="새굴림"/>
            </a:endParaRPr>
          </a:p>
          <a:p>
            <a:pPr marL="285750" indent="-285750"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  <a:buFontTx/>
              <a:buChar char="-"/>
            </a:pPr>
            <a:r>
              <a:rPr lang="ko-KR" altLang="en-US" kern="0" dirty="0" smtClean="0">
                <a:solidFill>
                  <a:srgbClr val="000000"/>
                </a:solidFill>
                <a:ea typeface="새굴림"/>
              </a:rPr>
              <a:t>분리 </a:t>
            </a:r>
            <a:r>
              <a:rPr lang="en-US" altLang="ko-KR" b="1" kern="0" dirty="0" smtClean="0">
                <a:solidFill>
                  <a:srgbClr val="0000FF"/>
                </a:solidFill>
                <a:ea typeface="새굴림"/>
              </a:rPr>
              <a:t>TYPE </a:t>
            </a:r>
            <a:r>
              <a:rPr lang="ko-KR" altLang="en-US" b="1" kern="0" dirty="0" smtClean="0">
                <a:solidFill>
                  <a:srgbClr val="0000FF"/>
                </a:solidFill>
                <a:ea typeface="새굴림"/>
              </a:rPr>
              <a:t>중 </a:t>
            </a:r>
            <a:r>
              <a:rPr lang="en-US" altLang="ko-KR" b="1" kern="0" dirty="0" smtClean="0">
                <a:solidFill>
                  <a:srgbClr val="0000FF"/>
                </a:solidFill>
                <a:ea typeface="새굴림"/>
              </a:rPr>
              <a:t>Y</a:t>
            </a:r>
            <a:r>
              <a:rPr lang="ko-KR" altLang="en-US" b="1" kern="0" dirty="0" smtClean="0">
                <a:solidFill>
                  <a:srgbClr val="0000FF"/>
                </a:solidFill>
                <a:ea typeface="새굴림"/>
              </a:rPr>
              <a:t>형</a:t>
            </a:r>
            <a:r>
              <a:rPr lang="ko-KR" altLang="en-US" kern="0" dirty="0" smtClean="0">
                <a:solidFill>
                  <a:srgbClr val="000000"/>
                </a:solidFill>
                <a:ea typeface="새굴림"/>
              </a:rPr>
              <a:t> 주로 사용되나 </a:t>
            </a:r>
            <a:r>
              <a:rPr lang="ko-KR" altLang="en-US" b="1" kern="0" dirty="0" smtClean="0">
                <a:solidFill>
                  <a:srgbClr val="0000FF"/>
                </a:solidFill>
                <a:ea typeface="새굴림"/>
              </a:rPr>
              <a:t>조립 공정이 복잡</a:t>
            </a:r>
            <a:r>
              <a:rPr lang="ko-KR" altLang="en-US" b="1" kern="0" dirty="0" smtClean="0">
                <a:solidFill>
                  <a:srgbClr val="000000"/>
                </a:solidFill>
                <a:ea typeface="새굴림"/>
              </a:rPr>
              <a:t>하고</a:t>
            </a:r>
            <a:r>
              <a:rPr lang="en-US" altLang="ko-KR" kern="0" dirty="0" smtClean="0">
                <a:solidFill>
                  <a:srgbClr val="000000"/>
                </a:solidFill>
                <a:ea typeface="새굴림"/>
              </a:rPr>
              <a:t>,</a:t>
            </a:r>
            <a:r>
              <a:rPr lang="ko-KR" altLang="en-US" b="1" kern="0" dirty="0" smtClean="0">
                <a:solidFill>
                  <a:srgbClr val="0000FF"/>
                </a:solidFill>
                <a:ea typeface="새굴림"/>
              </a:rPr>
              <a:t>중량이 과함</a:t>
            </a:r>
            <a:r>
              <a:rPr lang="en-US" altLang="ko-KR" kern="0" dirty="0" smtClean="0">
                <a:solidFill>
                  <a:srgbClr val="000000"/>
                </a:solidFill>
                <a:ea typeface="새굴림"/>
              </a:rPr>
              <a:t>.</a:t>
            </a:r>
            <a:r>
              <a:rPr lang="ko-KR" altLang="en-US" kern="0" dirty="0" smtClean="0">
                <a:solidFill>
                  <a:srgbClr val="000000"/>
                </a:solidFill>
                <a:ea typeface="새굴림"/>
              </a:rPr>
              <a:t>  </a:t>
            </a:r>
            <a:endParaRPr lang="ko-KR" altLang="en-US" kern="0" dirty="0">
              <a:solidFill>
                <a:srgbClr val="000000"/>
              </a:solidFill>
            </a:endParaRPr>
          </a:p>
          <a:p>
            <a:pPr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</a:pPr>
            <a:endParaRPr lang="en-US" altLang="ko-KR" dirty="0"/>
          </a:p>
          <a:p>
            <a:pPr marL="285750" indent="-285750"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  <a:buFontTx/>
              <a:buChar char="-"/>
            </a:pPr>
            <a:r>
              <a:rPr lang="ko-KR" altLang="en-US" sz="2000" b="1" kern="0" dirty="0" smtClean="0">
                <a:solidFill>
                  <a:srgbClr val="0000FF"/>
                </a:solidFill>
                <a:ea typeface="새굴림"/>
              </a:rPr>
              <a:t>원터치형 </a:t>
            </a:r>
            <a:r>
              <a:rPr lang="en-US" altLang="ko-KR" sz="2000" b="1" kern="0" dirty="0" smtClean="0">
                <a:solidFill>
                  <a:srgbClr val="0000FF"/>
                </a:solidFill>
                <a:ea typeface="새굴림"/>
              </a:rPr>
              <a:t>CAP-BAR</a:t>
            </a:r>
            <a:r>
              <a:rPr lang="ko-KR" altLang="en-US" sz="2000" kern="0" dirty="0" smtClean="0">
                <a:solidFill>
                  <a:srgbClr val="000000"/>
                </a:solidFill>
                <a:ea typeface="새굴림"/>
              </a:rPr>
              <a:t>는 수직</a:t>
            </a:r>
            <a:r>
              <a:rPr lang="en-US" altLang="ko-KR" sz="2000" kern="0" dirty="0" smtClean="0">
                <a:solidFill>
                  <a:srgbClr val="000000"/>
                </a:solidFill>
                <a:ea typeface="새굴림"/>
              </a:rPr>
              <a:t>,</a:t>
            </a:r>
            <a:r>
              <a:rPr lang="ko-KR" altLang="en-US" sz="2000" kern="0" dirty="0" smtClean="0">
                <a:solidFill>
                  <a:srgbClr val="000000"/>
                </a:solidFill>
                <a:ea typeface="새굴림"/>
              </a:rPr>
              <a:t>수평결합이 </a:t>
            </a:r>
            <a:r>
              <a:rPr lang="ko-KR" altLang="en-US" sz="2000" b="1" kern="0" dirty="0" smtClean="0">
                <a:solidFill>
                  <a:srgbClr val="0000FF"/>
                </a:solidFill>
                <a:ea typeface="새굴림"/>
              </a:rPr>
              <a:t>간결</a:t>
            </a:r>
            <a:r>
              <a:rPr lang="ko-KR" altLang="en-US" sz="2000" kern="0" dirty="0" smtClean="0">
                <a:solidFill>
                  <a:srgbClr val="000000"/>
                </a:solidFill>
                <a:ea typeface="새굴림"/>
              </a:rPr>
              <a:t>하고 </a:t>
            </a:r>
            <a:r>
              <a:rPr lang="ko-KR" altLang="en-US" sz="2000" b="1" kern="0" dirty="0" smtClean="0">
                <a:solidFill>
                  <a:srgbClr val="0000FF"/>
                </a:solidFill>
                <a:ea typeface="새굴림"/>
              </a:rPr>
              <a:t>경량</a:t>
            </a:r>
            <a:r>
              <a:rPr lang="ko-KR" altLang="en-US" sz="2000" kern="0" dirty="0" smtClean="0">
                <a:solidFill>
                  <a:srgbClr val="000000"/>
                </a:solidFill>
                <a:ea typeface="새굴림"/>
              </a:rPr>
              <a:t>이므로</a:t>
            </a:r>
            <a:endParaRPr lang="en-US" altLang="ko-KR" sz="2000" kern="0" dirty="0" smtClean="0">
              <a:solidFill>
                <a:srgbClr val="000000"/>
              </a:solidFill>
              <a:ea typeface="새굴림"/>
            </a:endParaRPr>
          </a:p>
          <a:p>
            <a:pPr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</a:pPr>
            <a:r>
              <a:rPr lang="ko-KR" altLang="en-US" sz="2000" kern="0" dirty="0" smtClean="0">
                <a:solidFill>
                  <a:srgbClr val="000000"/>
                </a:solidFill>
                <a:ea typeface="새굴림"/>
              </a:rPr>
              <a:t>    </a:t>
            </a:r>
            <a:r>
              <a:rPr lang="ko-KR" altLang="en-US" sz="2000" b="1" kern="0" dirty="0" err="1" smtClean="0">
                <a:solidFill>
                  <a:srgbClr val="0000FF"/>
                </a:solidFill>
                <a:ea typeface="새굴림"/>
              </a:rPr>
              <a:t>자재비와</a:t>
            </a:r>
            <a:r>
              <a:rPr lang="ko-KR" altLang="en-US" sz="2000" b="1" kern="0" dirty="0" smtClean="0">
                <a:solidFill>
                  <a:srgbClr val="0000FF"/>
                </a:solidFill>
                <a:ea typeface="새굴림"/>
              </a:rPr>
              <a:t> 조립 시공비가 절감</a:t>
            </a:r>
            <a:r>
              <a:rPr lang="ko-KR" altLang="en-US" sz="2000" kern="0" dirty="0" smtClean="0">
                <a:solidFill>
                  <a:srgbClr val="000000"/>
                </a:solidFill>
                <a:ea typeface="새굴림"/>
              </a:rPr>
              <a:t>됨 </a:t>
            </a:r>
            <a:endParaRPr lang="en-US" altLang="ko-KR" sz="2000" kern="0" dirty="0">
              <a:solidFill>
                <a:srgbClr val="000000"/>
              </a:solidFill>
              <a:ea typeface="새굴림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266" r="25324" b="65910"/>
          <a:stretch/>
        </p:blipFill>
        <p:spPr>
          <a:xfrm>
            <a:off x="821166" y="3514725"/>
            <a:ext cx="1663273" cy="110240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0" t="4701" r="10163" b="65389"/>
          <a:stretch/>
        </p:blipFill>
        <p:spPr>
          <a:xfrm>
            <a:off x="7473154" y="1151434"/>
            <a:ext cx="2306330" cy="1224136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246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93" y="224466"/>
            <a:ext cx="1265593" cy="684255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2073303" y="447056"/>
            <a:ext cx="50949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/>
              <a:t>■절감설계를  통한 비용 절약  산출 </a:t>
            </a:r>
            <a:endParaRPr lang="ko-KR" altLang="en-US" sz="2400" b="1" dirty="0"/>
          </a:p>
        </p:txBody>
      </p:sp>
      <p:sp>
        <p:nvSpPr>
          <p:cNvPr id="6" name="직사각형 5"/>
          <p:cNvSpPr/>
          <p:nvPr/>
        </p:nvSpPr>
        <p:spPr>
          <a:xfrm>
            <a:off x="969014" y="1156800"/>
            <a:ext cx="33050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 smtClean="0"/>
              <a:t>1)</a:t>
            </a:r>
            <a:r>
              <a:rPr lang="ko-KR" altLang="en-US" sz="2000" b="1" dirty="0" smtClean="0"/>
              <a:t>원 설계</a:t>
            </a:r>
            <a:r>
              <a:rPr lang="en-US" altLang="ko-KR" sz="2000" b="1" dirty="0" smtClean="0"/>
              <a:t>(</a:t>
            </a:r>
            <a:r>
              <a:rPr lang="ko-KR" altLang="en-US" sz="2000" b="1" dirty="0" smtClean="0"/>
              <a:t>일반 설계 개요</a:t>
            </a:r>
            <a:r>
              <a:rPr lang="en-US" altLang="ko-KR" sz="2000" b="1" dirty="0" smtClean="0"/>
              <a:t>)</a:t>
            </a:r>
            <a:r>
              <a:rPr lang="ko-KR" altLang="en-US" sz="2000" b="1" dirty="0" smtClean="0"/>
              <a:t>  </a:t>
            </a:r>
            <a:endParaRPr lang="ko-KR" altLang="en-US" sz="20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" t="15195" r="3964" b="12045"/>
          <a:stretch/>
        </p:blipFill>
        <p:spPr>
          <a:xfrm rot="16200000">
            <a:off x="1661357" y="995800"/>
            <a:ext cx="4953258" cy="6025920"/>
          </a:xfrm>
          <a:prstGeom prst="rect">
            <a:avLst/>
          </a:prstGeom>
        </p:spPr>
      </p:pic>
      <p:sp>
        <p:nvSpPr>
          <p:cNvPr id="15" name="직사각형 14"/>
          <p:cNvSpPr/>
          <p:nvPr/>
        </p:nvSpPr>
        <p:spPr>
          <a:xfrm>
            <a:off x="7193975" y="2564904"/>
            <a:ext cx="2426020" cy="25032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EAE5D2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  <a:buFontTx/>
              <a:buChar char="-"/>
            </a:pPr>
            <a:r>
              <a:rPr lang="en-US" altLang="ko-KR" sz="14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172X60 AL </a:t>
            </a:r>
            <a:r>
              <a:rPr lang="ko-KR" altLang="en-US" sz="14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커튼월 </a:t>
            </a:r>
            <a:endParaRPr lang="en-US" altLang="ko-KR" sz="1400" b="1" kern="0" dirty="0" smtClean="0">
              <a:solidFill>
                <a:schemeClr val="tx1">
                  <a:lumMod val="50000"/>
                </a:schemeClr>
              </a:solidFill>
              <a:ea typeface="새굴림"/>
            </a:endParaRPr>
          </a:p>
          <a:p>
            <a:pPr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</a:pPr>
            <a:r>
              <a:rPr lang="en-US" altLang="ko-KR" sz="1400" b="1" kern="0" dirty="0">
                <a:solidFill>
                  <a:srgbClr val="0000FF"/>
                </a:solidFill>
                <a:ea typeface="새굴림"/>
              </a:rPr>
              <a:t> </a:t>
            </a:r>
            <a:r>
              <a:rPr lang="en-US" altLang="ko-KR" sz="1400" b="1" kern="0" dirty="0" smtClean="0">
                <a:solidFill>
                  <a:srgbClr val="0000FF"/>
                </a:solidFill>
                <a:ea typeface="새굴림"/>
              </a:rPr>
              <a:t>    Y</a:t>
            </a:r>
            <a:r>
              <a:rPr lang="ko-KR" altLang="en-US" sz="1400" b="1" kern="0" dirty="0" smtClean="0">
                <a:solidFill>
                  <a:srgbClr val="0000FF"/>
                </a:solidFill>
                <a:ea typeface="새굴림"/>
              </a:rPr>
              <a:t>형</a:t>
            </a:r>
            <a:r>
              <a:rPr lang="en-US" altLang="ko-KR" sz="1400" b="1" kern="0" dirty="0" smtClean="0">
                <a:solidFill>
                  <a:srgbClr val="0000FF"/>
                </a:solidFill>
                <a:ea typeface="새굴림"/>
              </a:rPr>
              <a:t>CAP</a:t>
            </a:r>
          </a:p>
          <a:p>
            <a:pPr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</a:pPr>
            <a:r>
              <a:rPr lang="en-US" altLang="ko-KR" sz="1400" b="1" kern="0" dirty="0">
                <a:solidFill>
                  <a:schemeClr val="tx1">
                    <a:lumMod val="50000"/>
                  </a:schemeClr>
                </a:solidFill>
                <a:ea typeface="새굴림"/>
              </a:rPr>
              <a:t> </a:t>
            </a:r>
            <a:r>
              <a:rPr lang="en-US" altLang="ko-KR" sz="14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   </a:t>
            </a:r>
            <a:r>
              <a:rPr lang="ko-KR" altLang="en-US" sz="1400" b="1" kern="0" dirty="0" err="1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폴리아미드</a:t>
            </a:r>
            <a:r>
              <a:rPr lang="en-US" altLang="ko-KR" sz="14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 </a:t>
            </a:r>
            <a:r>
              <a:rPr lang="ko-KR" altLang="en-US" sz="1400" b="1" kern="0" dirty="0" err="1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단열바</a:t>
            </a:r>
            <a:endParaRPr lang="en-US" altLang="ko-KR" sz="1400" b="1" kern="0" dirty="0" smtClean="0">
              <a:solidFill>
                <a:schemeClr val="tx1">
                  <a:lumMod val="50000"/>
                </a:schemeClr>
              </a:solidFill>
              <a:ea typeface="새굴림"/>
            </a:endParaRPr>
          </a:p>
          <a:p>
            <a:pPr marL="285750" indent="-285750"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  <a:buFontTx/>
              <a:buChar char="-"/>
            </a:pPr>
            <a:r>
              <a:rPr lang="en-US" altLang="ko-KR" sz="14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3</a:t>
            </a:r>
            <a:r>
              <a:rPr lang="ko-KR" altLang="en-US" sz="14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중유리</a:t>
            </a:r>
            <a:endParaRPr lang="en-US" altLang="ko-KR" sz="1400" b="1" kern="0" dirty="0" smtClean="0">
              <a:solidFill>
                <a:schemeClr val="tx1">
                  <a:lumMod val="50000"/>
                </a:schemeClr>
              </a:solidFill>
              <a:ea typeface="새굴림"/>
            </a:endParaRPr>
          </a:p>
          <a:p>
            <a:pPr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</a:pPr>
            <a:r>
              <a:rPr lang="en-US" altLang="ko-KR" sz="1400" b="1" kern="0" dirty="0">
                <a:solidFill>
                  <a:schemeClr val="tx1">
                    <a:lumMod val="50000"/>
                  </a:schemeClr>
                </a:solidFill>
                <a:ea typeface="새굴림"/>
              </a:rPr>
              <a:t> </a:t>
            </a:r>
            <a:r>
              <a:rPr lang="en-US" altLang="ko-KR" sz="14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  2</a:t>
            </a:r>
            <a:r>
              <a:rPr lang="ko-KR" altLang="en-US" sz="1400" b="1" kern="0" dirty="0" err="1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로이</a:t>
            </a:r>
            <a:r>
              <a:rPr lang="en-US" altLang="ko-KR" sz="14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/12AR/12</a:t>
            </a:r>
            <a:r>
              <a:rPr lang="ko-KR" altLang="en-US" sz="1400" b="1" kern="0" dirty="0" err="1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간봉</a:t>
            </a:r>
            <a:endParaRPr lang="en-US" altLang="ko-KR" sz="1400" b="1" kern="0" dirty="0" smtClean="0">
              <a:solidFill>
                <a:schemeClr val="tx1">
                  <a:lumMod val="50000"/>
                </a:schemeClr>
              </a:solidFill>
              <a:ea typeface="새굴림"/>
            </a:endParaRPr>
          </a:p>
          <a:p>
            <a:pPr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</a:pPr>
            <a:endParaRPr lang="en-US" altLang="ko-KR" sz="14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</a:pPr>
            <a:r>
              <a:rPr lang="ko-KR" altLang="en-US" sz="1600" b="1" kern="0" dirty="0" smtClean="0">
                <a:solidFill>
                  <a:srgbClr val="0000FF"/>
                </a:solidFill>
                <a:ea typeface="새굴림"/>
              </a:rPr>
              <a:t>열관류율 </a:t>
            </a:r>
            <a:r>
              <a:rPr lang="en-US" altLang="ko-KR" sz="1600" b="1" kern="0" dirty="0" smtClean="0">
                <a:solidFill>
                  <a:srgbClr val="0000FF"/>
                </a:solidFill>
                <a:ea typeface="새굴림"/>
              </a:rPr>
              <a:t>1.4  </a:t>
            </a:r>
            <a:r>
              <a:rPr lang="ko-KR" altLang="en-US" sz="1600" b="1" kern="0" dirty="0" smtClean="0">
                <a:solidFill>
                  <a:srgbClr val="0000FF"/>
                </a:solidFill>
                <a:ea typeface="새굴림"/>
              </a:rPr>
              <a:t>이하</a:t>
            </a:r>
            <a:endParaRPr lang="en-US" altLang="ko-KR" sz="1600" b="1" kern="0" dirty="0" smtClean="0">
              <a:solidFill>
                <a:srgbClr val="0000FF"/>
              </a:solidFill>
              <a:ea typeface="새굴림"/>
            </a:endParaRPr>
          </a:p>
          <a:p>
            <a:pPr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</a:pPr>
            <a:r>
              <a:rPr lang="ko-KR" altLang="en-US" sz="1600" b="1" kern="0" dirty="0" smtClean="0">
                <a:solidFill>
                  <a:srgbClr val="0000FF"/>
                </a:solidFill>
                <a:ea typeface="새굴림"/>
              </a:rPr>
              <a:t>기밀성능</a:t>
            </a:r>
            <a:r>
              <a:rPr lang="en-US" altLang="ko-KR" sz="1600" b="1" kern="0" dirty="0" smtClean="0">
                <a:solidFill>
                  <a:srgbClr val="0000FF"/>
                </a:solidFill>
                <a:ea typeface="새굴림"/>
              </a:rPr>
              <a:t>:1</a:t>
            </a:r>
            <a:r>
              <a:rPr lang="ko-KR" altLang="en-US" sz="1600" b="1" kern="0" dirty="0" smtClean="0">
                <a:solidFill>
                  <a:srgbClr val="0000FF"/>
                </a:solidFill>
                <a:ea typeface="새굴림"/>
              </a:rPr>
              <a:t>등급 이상</a:t>
            </a:r>
            <a:endParaRPr lang="en-US" altLang="ko-KR" sz="1600" b="1" kern="0" dirty="0" smtClean="0">
              <a:solidFill>
                <a:srgbClr val="0000FF"/>
              </a:solidFill>
              <a:ea typeface="새굴림"/>
            </a:endParaRPr>
          </a:p>
        </p:txBody>
      </p:sp>
      <p:cxnSp>
        <p:nvCxnSpPr>
          <p:cNvPr id="17" name="직선 화살표 연결선 16"/>
          <p:cNvCxnSpPr/>
          <p:nvPr/>
        </p:nvCxnSpPr>
        <p:spPr>
          <a:xfrm flipH="1">
            <a:off x="3873254" y="2780928"/>
            <a:ext cx="3408427" cy="0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/>
          <p:nvPr/>
        </p:nvCxnSpPr>
        <p:spPr>
          <a:xfrm flipH="1">
            <a:off x="4421065" y="3663578"/>
            <a:ext cx="2879605" cy="345181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40382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78" y="1805898"/>
            <a:ext cx="3928747" cy="2628128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261" y="1382379"/>
            <a:ext cx="1429108" cy="4776216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639" y="5013178"/>
            <a:ext cx="5811997" cy="1405359"/>
          </a:xfrm>
          <a:prstGeom prst="rect">
            <a:avLst/>
          </a:prstGeom>
        </p:spPr>
      </p:pic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93" y="224466"/>
            <a:ext cx="1265593" cy="684255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2073304" y="447056"/>
            <a:ext cx="6405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/>
              <a:t>■절감설계를  통한 공동주택 비용 절약  산출 </a:t>
            </a:r>
            <a:endParaRPr lang="ko-KR" altLang="en-US" sz="2400" b="1" dirty="0"/>
          </a:p>
        </p:txBody>
      </p:sp>
      <p:sp>
        <p:nvSpPr>
          <p:cNvPr id="10" name="직사각형 9"/>
          <p:cNvSpPr/>
          <p:nvPr/>
        </p:nvSpPr>
        <p:spPr>
          <a:xfrm>
            <a:off x="4973523" y="1714272"/>
            <a:ext cx="2794448" cy="25032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EAE5D2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  <a:buFontTx/>
              <a:buChar char="-"/>
            </a:pPr>
            <a:r>
              <a:rPr lang="en-US" altLang="ko-KR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172X60 AL </a:t>
            </a:r>
            <a:r>
              <a:rPr lang="ko-KR" altLang="en-US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커튼월 </a:t>
            </a:r>
            <a:endParaRPr lang="en-US" altLang="ko-KR" sz="1600" b="1" kern="0" dirty="0" smtClean="0">
              <a:solidFill>
                <a:schemeClr val="tx1">
                  <a:lumMod val="50000"/>
                </a:schemeClr>
              </a:solidFill>
              <a:ea typeface="새굴림"/>
            </a:endParaRPr>
          </a:p>
          <a:p>
            <a:pPr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</a:pPr>
            <a:r>
              <a:rPr lang="en-US" altLang="ko-KR" sz="1600" b="1" kern="0" dirty="0">
                <a:solidFill>
                  <a:srgbClr val="0000FF"/>
                </a:solidFill>
                <a:ea typeface="새굴림"/>
              </a:rPr>
              <a:t> </a:t>
            </a:r>
            <a:r>
              <a:rPr lang="en-US" altLang="ko-KR" sz="1600" b="1" kern="0" dirty="0" smtClean="0">
                <a:solidFill>
                  <a:srgbClr val="0000FF"/>
                </a:solidFill>
                <a:ea typeface="새굴림"/>
              </a:rPr>
              <a:t>    Y</a:t>
            </a:r>
            <a:r>
              <a:rPr lang="ko-KR" altLang="en-US" sz="1600" b="1" kern="0" dirty="0" smtClean="0">
                <a:solidFill>
                  <a:srgbClr val="0000FF"/>
                </a:solidFill>
                <a:ea typeface="새굴림"/>
              </a:rPr>
              <a:t>형</a:t>
            </a:r>
            <a:r>
              <a:rPr lang="en-US" altLang="ko-KR" sz="1600" b="1" kern="0" dirty="0" smtClean="0">
                <a:solidFill>
                  <a:srgbClr val="0000FF"/>
                </a:solidFill>
                <a:ea typeface="새굴림"/>
              </a:rPr>
              <a:t>CAP</a:t>
            </a:r>
          </a:p>
          <a:p>
            <a:pPr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</a:pPr>
            <a:r>
              <a:rPr lang="en-US" altLang="ko-KR" sz="1600" b="1" kern="0" dirty="0">
                <a:solidFill>
                  <a:schemeClr val="tx1">
                    <a:lumMod val="50000"/>
                  </a:schemeClr>
                </a:solidFill>
                <a:ea typeface="새굴림"/>
              </a:rPr>
              <a:t> </a:t>
            </a:r>
            <a:r>
              <a:rPr lang="en-US" altLang="ko-KR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   </a:t>
            </a:r>
            <a:r>
              <a:rPr lang="ko-KR" altLang="en-US" sz="1600" b="1" kern="0" dirty="0" err="1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폴리아미드</a:t>
            </a:r>
            <a:r>
              <a:rPr lang="en-US" altLang="ko-KR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 </a:t>
            </a:r>
            <a:r>
              <a:rPr lang="ko-KR" altLang="en-US" sz="1600" b="1" kern="0" dirty="0" err="1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단열바</a:t>
            </a:r>
            <a:endParaRPr lang="en-US" altLang="ko-KR" sz="1600" b="1" kern="0" dirty="0" smtClean="0">
              <a:solidFill>
                <a:schemeClr val="tx1">
                  <a:lumMod val="50000"/>
                </a:schemeClr>
              </a:solidFill>
              <a:ea typeface="새굴림"/>
            </a:endParaRPr>
          </a:p>
          <a:p>
            <a:pPr marL="285750" indent="-285750"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  <a:buFontTx/>
              <a:buChar char="-"/>
            </a:pPr>
            <a:r>
              <a:rPr lang="en-US" altLang="ko-KR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3</a:t>
            </a:r>
            <a:r>
              <a:rPr lang="ko-KR" altLang="en-US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중유리</a:t>
            </a:r>
            <a:r>
              <a:rPr lang="en-US" altLang="ko-KR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:39MM</a:t>
            </a:r>
          </a:p>
          <a:p>
            <a:pPr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</a:pPr>
            <a:r>
              <a:rPr lang="en-US" altLang="ko-KR" sz="1600" b="1" kern="0" dirty="0">
                <a:solidFill>
                  <a:schemeClr val="tx1">
                    <a:lumMod val="50000"/>
                  </a:schemeClr>
                </a:solidFill>
                <a:ea typeface="새굴림"/>
              </a:rPr>
              <a:t> </a:t>
            </a:r>
            <a:r>
              <a:rPr lang="en-US" altLang="ko-KR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  </a:t>
            </a:r>
            <a:r>
              <a:rPr lang="ko-KR" altLang="en-US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 </a:t>
            </a:r>
            <a:r>
              <a:rPr lang="en-US" altLang="ko-KR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:2LE/</a:t>
            </a:r>
            <a:r>
              <a:rPr lang="ko-KR" altLang="en-US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 </a:t>
            </a:r>
            <a:r>
              <a:rPr lang="en-US" altLang="ko-KR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12AR/12</a:t>
            </a:r>
            <a:r>
              <a:rPr lang="ko-KR" altLang="en-US" sz="1600" b="1" kern="0" dirty="0" err="1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간봉</a:t>
            </a:r>
            <a:endParaRPr lang="en-US" altLang="ko-KR" sz="1600" b="1" kern="0" dirty="0" smtClean="0">
              <a:solidFill>
                <a:schemeClr val="tx1">
                  <a:lumMod val="50000"/>
                </a:schemeClr>
              </a:solidFill>
              <a:ea typeface="새굴림"/>
            </a:endParaRPr>
          </a:p>
          <a:p>
            <a:pPr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</a:pPr>
            <a:endParaRPr lang="en-US" altLang="ko-KR" sz="16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</a:pPr>
            <a:r>
              <a:rPr lang="ko-KR" altLang="en-US" b="1" kern="0" dirty="0" smtClean="0">
                <a:solidFill>
                  <a:srgbClr val="0000FF"/>
                </a:solidFill>
                <a:ea typeface="새굴림"/>
              </a:rPr>
              <a:t>열관류율 </a:t>
            </a:r>
            <a:r>
              <a:rPr lang="en-US" altLang="ko-KR" b="1" kern="0" dirty="0" smtClean="0">
                <a:solidFill>
                  <a:srgbClr val="0000FF"/>
                </a:solidFill>
                <a:ea typeface="새굴림"/>
              </a:rPr>
              <a:t>1.4  </a:t>
            </a:r>
            <a:r>
              <a:rPr lang="ko-KR" altLang="en-US" b="1" kern="0" dirty="0" smtClean="0">
                <a:solidFill>
                  <a:srgbClr val="0000FF"/>
                </a:solidFill>
                <a:ea typeface="새굴림"/>
              </a:rPr>
              <a:t>이하</a:t>
            </a:r>
            <a:endParaRPr lang="en-US" altLang="ko-KR" b="1" kern="0" dirty="0" smtClean="0">
              <a:solidFill>
                <a:srgbClr val="0000FF"/>
              </a:solidFill>
              <a:ea typeface="새굴림"/>
            </a:endParaRPr>
          </a:p>
          <a:p>
            <a:pPr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</a:pPr>
            <a:r>
              <a:rPr lang="ko-KR" altLang="en-US" b="1" kern="0" dirty="0" smtClean="0">
                <a:solidFill>
                  <a:srgbClr val="0000FF"/>
                </a:solidFill>
                <a:ea typeface="새굴림"/>
              </a:rPr>
              <a:t>기밀성능  </a:t>
            </a:r>
            <a:r>
              <a:rPr lang="en-US" altLang="ko-KR" b="1" kern="0" dirty="0" smtClean="0">
                <a:solidFill>
                  <a:srgbClr val="0000FF"/>
                </a:solidFill>
                <a:ea typeface="새굴림"/>
              </a:rPr>
              <a:t>1</a:t>
            </a:r>
            <a:r>
              <a:rPr lang="ko-KR" altLang="en-US" b="1" kern="0" dirty="0" smtClean="0">
                <a:solidFill>
                  <a:srgbClr val="0000FF"/>
                </a:solidFill>
                <a:ea typeface="새굴림"/>
              </a:rPr>
              <a:t>등급 이상</a:t>
            </a:r>
            <a:endParaRPr lang="en-US" altLang="ko-KR" b="1" kern="0" dirty="0" smtClean="0">
              <a:solidFill>
                <a:srgbClr val="0000FF"/>
              </a:solidFill>
              <a:ea typeface="새굴림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969014" y="1156800"/>
            <a:ext cx="33050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 smtClean="0"/>
              <a:t>1)</a:t>
            </a:r>
            <a:r>
              <a:rPr lang="ko-KR" altLang="en-US" sz="2000" b="1" dirty="0" smtClean="0"/>
              <a:t>원 설계</a:t>
            </a:r>
            <a:r>
              <a:rPr lang="en-US" altLang="ko-KR" sz="2000" b="1" dirty="0" smtClean="0"/>
              <a:t>(</a:t>
            </a:r>
            <a:r>
              <a:rPr lang="ko-KR" altLang="en-US" sz="2000" b="1" dirty="0" smtClean="0"/>
              <a:t>일반 설계 개요</a:t>
            </a:r>
            <a:r>
              <a:rPr lang="en-US" altLang="ko-KR" sz="2000" b="1" dirty="0" smtClean="0"/>
              <a:t>)</a:t>
            </a:r>
            <a:r>
              <a:rPr lang="ko-KR" altLang="en-US" sz="2000" b="1" dirty="0" smtClean="0"/>
              <a:t>  </a:t>
            </a:r>
            <a:endParaRPr lang="ko-KR" altLang="en-US" sz="2000" dirty="0"/>
          </a:p>
        </p:txBody>
      </p:sp>
      <p:cxnSp>
        <p:nvCxnSpPr>
          <p:cNvPr id="12" name="직선 화살표 연결선 11"/>
          <p:cNvCxnSpPr/>
          <p:nvPr/>
        </p:nvCxnSpPr>
        <p:spPr>
          <a:xfrm flipV="1">
            <a:off x="6221015" y="1836721"/>
            <a:ext cx="1799950" cy="368143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/>
          <p:cNvCxnSpPr/>
          <p:nvPr/>
        </p:nvCxnSpPr>
        <p:spPr>
          <a:xfrm flipV="1">
            <a:off x="7203960" y="1836723"/>
            <a:ext cx="973521" cy="628555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/>
          <p:cNvCxnSpPr/>
          <p:nvPr/>
        </p:nvCxnSpPr>
        <p:spPr>
          <a:xfrm flipH="1">
            <a:off x="2073304" y="1836721"/>
            <a:ext cx="2982177" cy="4112559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/>
          <p:nvPr/>
        </p:nvCxnSpPr>
        <p:spPr>
          <a:xfrm flipH="1">
            <a:off x="4029771" y="2780928"/>
            <a:ext cx="1025710" cy="2986866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1737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93" y="224466"/>
            <a:ext cx="1265593" cy="684255"/>
          </a:xfrm>
          <a:prstGeom prst="rect">
            <a:avLst/>
          </a:prstGeom>
        </p:spPr>
      </p:pic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023655"/>
              </p:ext>
            </p:extLst>
          </p:nvPr>
        </p:nvGraphicFramePr>
        <p:xfrm>
          <a:off x="969014" y="1844824"/>
          <a:ext cx="8217164" cy="2376382"/>
        </p:xfrm>
        <a:graphic>
          <a:graphicData uri="http://schemas.openxmlformats.org/drawingml/2006/table">
            <a:tbl>
              <a:tblPr/>
              <a:tblGrid>
                <a:gridCol w="443248"/>
                <a:gridCol w="1904513"/>
                <a:gridCol w="860845"/>
                <a:gridCol w="991059"/>
                <a:gridCol w="704328"/>
                <a:gridCol w="395183"/>
                <a:gridCol w="657153"/>
                <a:gridCol w="704328"/>
                <a:gridCol w="1142798"/>
                <a:gridCol w="413709"/>
              </a:tblGrid>
              <a:tr h="423307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품          명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규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     격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단위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수량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견적금액</a:t>
                      </a:r>
                      <a:endParaRPr lang="ko-KR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비 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0040"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단가</a:t>
                      </a:r>
                      <a:endParaRPr lang="ko-KR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금액</a:t>
                      </a:r>
                      <a:endParaRPr lang="ko-KR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7288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CW1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60X172 </a:t>
                      </a:r>
                      <a:r>
                        <a:rPr lang="ko-KR" alt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알루미늄커튼월</a:t>
                      </a:r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 </a:t>
                      </a:r>
                      <a:r>
                        <a:rPr lang="ko-KR" alt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및</a:t>
                      </a:r>
                      <a:endParaRPr lang="en-US" altLang="ko-KR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  <a:p>
                      <a:pPr algn="l" fontAlgn="ctr"/>
                      <a:r>
                        <a:rPr lang="ko-KR" alt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 </a:t>
                      </a:r>
                      <a:r>
                        <a:rPr lang="ko-KR" alt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프로젝트창</a:t>
                      </a:r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 </a:t>
                      </a:r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(</a:t>
                      </a:r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AL+Y</a:t>
                      </a:r>
                      <a:r>
                        <a:rPr lang="ko-KR" alt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형 </a:t>
                      </a:r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CAP)</a:t>
                      </a:r>
                      <a:endParaRPr lang="en-US" altLang="ko-KR" sz="11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 </a:t>
                      </a:r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3.600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 </a:t>
                      </a:r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2.400 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KG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81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12,000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972.000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88150"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39MM 3</a:t>
                      </a:r>
                      <a:r>
                        <a:rPr lang="ko-KR" alt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중 유리</a:t>
                      </a:r>
                      <a:endParaRPr lang="en-US" altLang="ko-KR" sz="11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5</a:t>
                      </a:r>
                      <a:r>
                        <a:rPr lang="ko-KR" altLang="en-US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로이</a:t>
                      </a:r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+12AR+5</a:t>
                      </a:r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일반</a:t>
                      </a:r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+12AR+5</a:t>
                      </a:r>
                      <a:r>
                        <a:rPr lang="ko-KR" altLang="en-US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로이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㎡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8.6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120,000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1.032.000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7606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합    계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AE5D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2.004.000</a:t>
                      </a:r>
                      <a:endParaRPr lang="ko-KR" altLang="en-US" sz="14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직사각형 5"/>
          <p:cNvSpPr/>
          <p:nvPr/>
        </p:nvSpPr>
        <p:spPr>
          <a:xfrm>
            <a:off x="969016" y="1156800"/>
            <a:ext cx="40287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 smtClean="0"/>
              <a:t>1-1)</a:t>
            </a:r>
            <a:r>
              <a:rPr lang="ko-KR" altLang="en-US" sz="2000" b="1" dirty="0" smtClean="0"/>
              <a:t>원 설계</a:t>
            </a:r>
            <a:r>
              <a:rPr lang="en-US" altLang="ko-KR" sz="2000" b="1" dirty="0" smtClean="0"/>
              <a:t>(</a:t>
            </a:r>
            <a:r>
              <a:rPr lang="ko-KR" altLang="en-US" sz="2000" b="1" dirty="0" smtClean="0"/>
              <a:t>일반 설계</a:t>
            </a:r>
            <a:r>
              <a:rPr lang="en-US" altLang="ko-KR" sz="2000" b="1" dirty="0" smtClean="0"/>
              <a:t>)</a:t>
            </a:r>
            <a:r>
              <a:rPr lang="ko-KR" altLang="en-US" sz="2000" b="1" dirty="0" smtClean="0"/>
              <a:t>비용산출  </a:t>
            </a:r>
            <a:endParaRPr lang="ko-KR" altLang="en-US" sz="2000" dirty="0"/>
          </a:p>
        </p:txBody>
      </p:sp>
      <p:sp>
        <p:nvSpPr>
          <p:cNvPr id="11" name="직사각형 10"/>
          <p:cNvSpPr/>
          <p:nvPr/>
        </p:nvSpPr>
        <p:spPr>
          <a:xfrm>
            <a:off x="6530308" y="1403023"/>
            <a:ext cx="25460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400" b="1" dirty="0" err="1" smtClean="0">
                <a:solidFill>
                  <a:srgbClr val="000000"/>
                </a:solidFill>
                <a:latin typeface="새굴림"/>
              </a:rPr>
              <a:t>제경비</a:t>
            </a:r>
            <a:r>
              <a:rPr lang="en-US" altLang="ko-KR" sz="1400" b="1" dirty="0" smtClean="0">
                <a:solidFill>
                  <a:srgbClr val="000000"/>
                </a:solidFill>
                <a:latin typeface="새굴림"/>
              </a:rPr>
              <a:t>,</a:t>
            </a:r>
            <a:r>
              <a:rPr lang="ko-KR" altLang="en-US" sz="1400" b="1" dirty="0" smtClean="0">
                <a:solidFill>
                  <a:srgbClr val="000000"/>
                </a:solidFill>
                <a:latin typeface="새굴림"/>
              </a:rPr>
              <a:t>부대공사</a:t>
            </a:r>
            <a:r>
              <a:rPr lang="en-US" altLang="ko-KR" sz="1400" b="1" dirty="0" smtClean="0">
                <a:solidFill>
                  <a:srgbClr val="000000"/>
                </a:solidFill>
                <a:latin typeface="새굴림"/>
              </a:rPr>
              <a:t>,</a:t>
            </a:r>
            <a:r>
              <a:rPr lang="ko-KR" altLang="en-US" sz="1400" b="1" dirty="0" smtClean="0">
                <a:solidFill>
                  <a:srgbClr val="000000"/>
                </a:solidFill>
                <a:latin typeface="새굴림"/>
              </a:rPr>
              <a:t>부가세</a:t>
            </a:r>
            <a:r>
              <a:rPr lang="en-US" altLang="ko-KR" sz="1400" b="1" dirty="0" smtClean="0">
                <a:solidFill>
                  <a:srgbClr val="000000"/>
                </a:solidFill>
                <a:latin typeface="새굴림"/>
              </a:rPr>
              <a:t>..</a:t>
            </a:r>
            <a:r>
              <a:rPr lang="ko-KR" altLang="en-US" sz="1400" b="1" dirty="0" smtClean="0">
                <a:solidFill>
                  <a:srgbClr val="000000"/>
                </a:solidFill>
                <a:latin typeface="새굴림"/>
              </a:rPr>
              <a:t>별도</a:t>
            </a:r>
            <a:endParaRPr lang="ko-KR" altLang="en-US" sz="1400" b="1" dirty="0">
              <a:solidFill>
                <a:srgbClr val="000000"/>
              </a:solidFill>
              <a:latin typeface="새굴림"/>
            </a:endParaRPr>
          </a:p>
        </p:txBody>
      </p:sp>
    </p:spTree>
    <p:extLst>
      <p:ext uri="{BB962C8B-B14F-4D97-AF65-F5344CB8AC3E}">
        <p14:creationId xmlns:p14="http://schemas.microsoft.com/office/powerpoint/2010/main" val="12201785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" t="14300" r="5001" b="11944"/>
          <a:stretch/>
        </p:blipFill>
        <p:spPr>
          <a:xfrm rot="16200000">
            <a:off x="1183022" y="1155831"/>
            <a:ext cx="4803553" cy="5911066"/>
          </a:xfrm>
          <a:prstGeom prst="rect">
            <a:avLst/>
          </a:prstGeom>
        </p:spPr>
      </p:pic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93" y="224466"/>
            <a:ext cx="1265593" cy="684255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969014" y="1156800"/>
            <a:ext cx="78753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 smtClean="0"/>
              <a:t>2)</a:t>
            </a:r>
            <a:r>
              <a:rPr lang="ko-KR" altLang="en-US" sz="2000" b="1" dirty="0" smtClean="0"/>
              <a:t>절감 설계</a:t>
            </a:r>
            <a:r>
              <a:rPr lang="en-US" altLang="ko-KR" sz="2000" b="1" dirty="0" smtClean="0"/>
              <a:t>(</a:t>
            </a:r>
            <a:r>
              <a:rPr lang="ko-KR" altLang="en-US" sz="2000" b="1" dirty="0" smtClean="0"/>
              <a:t>개요</a:t>
            </a:r>
            <a:r>
              <a:rPr lang="en-US" altLang="ko-KR" sz="2000" b="1" dirty="0" smtClean="0"/>
              <a:t>): </a:t>
            </a:r>
            <a:r>
              <a:rPr lang="ko-KR" altLang="en-US" sz="2000" b="1" dirty="0" smtClean="0"/>
              <a:t>부재 절감을 통해 기능성 이중외피 설계</a:t>
            </a:r>
            <a:r>
              <a:rPr lang="en-US" altLang="ko-KR" sz="2000" b="1" dirty="0" smtClean="0"/>
              <a:t>(270MM)</a:t>
            </a:r>
            <a:endParaRPr lang="ko-KR" altLang="en-US" sz="2000" dirty="0"/>
          </a:p>
        </p:txBody>
      </p:sp>
      <p:sp>
        <p:nvSpPr>
          <p:cNvPr id="15" name="직사각형 14"/>
          <p:cNvSpPr/>
          <p:nvPr/>
        </p:nvSpPr>
        <p:spPr>
          <a:xfrm>
            <a:off x="6844106" y="2636914"/>
            <a:ext cx="2747992" cy="40421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EAE5D2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  <a:buFontTx/>
              <a:buChar char="-"/>
            </a:pPr>
            <a:r>
              <a:rPr lang="en-US" altLang="ko-KR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150X60 AL </a:t>
            </a:r>
            <a:r>
              <a:rPr lang="ko-KR" altLang="en-US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커튼월</a:t>
            </a:r>
            <a:r>
              <a:rPr lang="en-US" altLang="ko-KR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(</a:t>
            </a:r>
            <a:r>
              <a:rPr lang="ko-KR" altLang="en-US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외</a:t>
            </a:r>
            <a:r>
              <a:rPr lang="en-US" altLang="ko-KR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)</a:t>
            </a:r>
          </a:p>
          <a:p>
            <a:pPr marL="285750" indent="-285750"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  <a:buFontTx/>
              <a:buChar char="-"/>
            </a:pPr>
            <a:r>
              <a:rPr lang="en-US" altLang="ko-KR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120PS </a:t>
            </a:r>
            <a:r>
              <a:rPr lang="ko-KR" altLang="en-US" sz="1600" b="1" kern="0" dirty="0" err="1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미서기창</a:t>
            </a:r>
            <a:r>
              <a:rPr lang="en-US" altLang="ko-KR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(</a:t>
            </a:r>
            <a:r>
              <a:rPr lang="ko-KR" altLang="en-US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내</a:t>
            </a:r>
            <a:r>
              <a:rPr lang="en-US" altLang="ko-KR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)</a:t>
            </a:r>
            <a:endParaRPr lang="en-US" altLang="ko-KR" sz="1600" b="1" kern="0" dirty="0">
              <a:solidFill>
                <a:schemeClr val="tx1">
                  <a:lumMod val="50000"/>
                </a:schemeClr>
              </a:solidFill>
              <a:ea typeface="새굴림"/>
            </a:endParaRPr>
          </a:p>
          <a:p>
            <a:pPr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</a:pPr>
            <a:r>
              <a:rPr lang="en-US" altLang="ko-KR" sz="1600" b="1" kern="0" dirty="0" smtClean="0">
                <a:solidFill>
                  <a:srgbClr val="0000FF"/>
                </a:solidFill>
                <a:ea typeface="새굴림"/>
              </a:rPr>
              <a:t>-  </a:t>
            </a:r>
            <a:r>
              <a:rPr lang="ko-KR" altLang="en-US" sz="1600" b="1" kern="0" dirty="0" err="1" smtClean="0">
                <a:solidFill>
                  <a:srgbClr val="0000FF"/>
                </a:solidFill>
                <a:ea typeface="새굴림"/>
              </a:rPr>
              <a:t>원터치형</a:t>
            </a:r>
            <a:r>
              <a:rPr lang="en-US" altLang="ko-KR" sz="1600" b="1" kern="0" dirty="0" smtClean="0">
                <a:solidFill>
                  <a:srgbClr val="0000FF"/>
                </a:solidFill>
                <a:ea typeface="새굴림"/>
              </a:rPr>
              <a:t>CAP</a:t>
            </a:r>
            <a:endParaRPr lang="en-US" altLang="ko-KR" sz="1600" b="1" kern="0" dirty="0" smtClean="0">
              <a:solidFill>
                <a:schemeClr val="tx1">
                  <a:lumMod val="50000"/>
                </a:schemeClr>
              </a:solidFill>
              <a:ea typeface="새굴림"/>
            </a:endParaRPr>
          </a:p>
          <a:p>
            <a:pPr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</a:pPr>
            <a:r>
              <a:rPr lang="en-US" altLang="ko-KR" sz="1600" b="1" kern="0" dirty="0">
                <a:solidFill>
                  <a:schemeClr val="tx1">
                    <a:lumMod val="50000"/>
                  </a:schemeClr>
                </a:solidFill>
                <a:ea typeface="새굴림"/>
              </a:rPr>
              <a:t>-</a:t>
            </a:r>
            <a:r>
              <a:rPr lang="en-US" altLang="ko-KR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 </a:t>
            </a:r>
            <a:r>
              <a:rPr lang="ko-KR" altLang="en-US" sz="1600" b="1" kern="0" dirty="0" err="1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캐시먼트</a:t>
            </a:r>
            <a:r>
              <a:rPr lang="ko-KR" altLang="en-US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 </a:t>
            </a:r>
            <a:r>
              <a:rPr lang="en-US" altLang="ko-KR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: </a:t>
            </a:r>
            <a:r>
              <a:rPr lang="ko-KR" altLang="en-US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환기 개선</a:t>
            </a:r>
            <a:endParaRPr lang="en-US" altLang="ko-KR" sz="1600" b="1" kern="0" dirty="0" smtClean="0">
              <a:solidFill>
                <a:schemeClr val="tx1">
                  <a:lumMod val="50000"/>
                </a:schemeClr>
              </a:solidFill>
              <a:ea typeface="새굴림"/>
            </a:endParaRPr>
          </a:p>
          <a:p>
            <a:pPr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</a:pPr>
            <a:r>
              <a:rPr lang="en-US" altLang="ko-KR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- </a:t>
            </a:r>
            <a:r>
              <a:rPr lang="ko-KR" altLang="en-US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일사차단 </a:t>
            </a:r>
            <a:r>
              <a:rPr lang="ko-KR" altLang="en-US" sz="1600" b="1" kern="0" dirty="0" err="1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브라인드</a:t>
            </a:r>
            <a:r>
              <a:rPr lang="ko-KR" altLang="en-US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 내장</a:t>
            </a:r>
            <a:endParaRPr lang="en-US" altLang="ko-KR" sz="1600" b="1" kern="0" dirty="0" smtClean="0">
              <a:solidFill>
                <a:schemeClr val="tx1">
                  <a:lumMod val="50000"/>
                </a:schemeClr>
              </a:solidFill>
              <a:ea typeface="새굴림"/>
            </a:endParaRPr>
          </a:p>
          <a:p>
            <a:pPr marL="285750" indent="-285750"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  <a:buFontTx/>
              <a:buChar char="-"/>
            </a:pPr>
            <a:r>
              <a:rPr lang="ko-KR" altLang="en-US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외부 </a:t>
            </a:r>
            <a:r>
              <a:rPr lang="en-US" altLang="ko-KR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:24MM</a:t>
            </a:r>
            <a:r>
              <a:rPr lang="ko-KR" altLang="en-US" sz="1600" b="1" kern="0" dirty="0" err="1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복층유리</a:t>
            </a:r>
            <a:endParaRPr lang="en-US" altLang="ko-KR" sz="1600" b="1" kern="0" dirty="0" smtClean="0">
              <a:solidFill>
                <a:schemeClr val="tx1">
                  <a:lumMod val="50000"/>
                </a:schemeClr>
              </a:solidFill>
              <a:ea typeface="새굴림"/>
            </a:endParaRPr>
          </a:p>
          <a:p>
            <a:pPr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</a:pPr>
            <a:r>
              <a:rPr lang="en-US" altLang="ko-KR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     (</a:t>
            </a:r>
            <a:r>
              <a:rPr lang="en-US" altLang="ko-KR" sz="1600" b="1" kern="0" dirty="0">
                <a:solidFill>
                  <a:schemeClr val="tx1">
                    <a:lumMod val="50000"/>
                  </a:schemeClr>
                </a:solidFill>
                <a:ea typeface="새굴림"/>
              </a:rPr>
              <a:t>5CL+14A+5LE</a:t>
            </a:r>
            <a:r>
              <a:rPr lang="en-US" altLang="ko-KR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)</a:t>
            </a:r>
          </a:p>
          <a:p>
            <a:pPr marL="285750" indent="-285750"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  <a:buFontTx/>
              <a:buChar char="-"/>
            </a:pPr>
            <a:r>
              <a:rPr lang="ko-KR" altLang="en-US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내부 </a:t>
            </a:r>
            <a:r>
              <a:rPr lang="en-US" altLang="ko-KR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:22MM</a:t>
            </a:r>
            <a:r>
              <a:rPr lang="ko-KR" altLang="en-US" sz="1600" b="1" kern="0" dirty="0" err="1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복층유리</a:t>
            </a:r>
            <a:endParaRPr lang="en-US" altLang="ko-KR" sz="1600" b="1" kern="0" dirty="0" smtClean="0">
              <a:solidFill>
                <a:schemeClr val="tx1">
                  <a:lumMod val="50000"/>
                </a:schemeClr>
              </a:solidFill>
              <a:ea typeface="새굴림"/>
            </a:endParaRPr>
          </a:p>
          <a:p>
            <a:pPr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</a:pPr>
            <a:r>
              <a:rPr lang="en-US" altLang="ko-KR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     (</a:t>
            </a:r>
            <a:r>
              <a:rPr lang="en-US" altLang="ko-KR" sz="1600" b="1" kern="0" dirty="0">
                <a:solidFill>
                  <a:schemeClr val="tx1">
                    <a:lumMod val="50000"/>
                  </a:schemeClr>
                </a:solidFill>
                <a:ea typeface="새굴림"/>
              </a:rPr>
              <a:t>5CL+12A+5CL)</a:t>
            </a:r>
            <a:endParaRPr lang="en-US" altLang="ko-KR" sz="1600" b="1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  <a:buFontTx/>
              <a:buChar char="-"/>
            </a:pPr>
            <a:endParaRPr lang="en-US" altLang="ko-KR" sz="1600" b="1" kern="0" dirty="0" smtClean="0">
              <a:solidFill>
                <a:schemeClr val="tx1">
                  <a:lumMod val="50000"/>
                </a:schemeClr>
              </a:solidFill>
              <a:ea typeface="새굴림"/>
            </a:endParaRPr>
          </a:p>
          <a:p>
            <a:pPr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</a:pPr>
            <a:r>
              <a:rPr lang="en-US" altLang="ko-KR" sz="1600" b="1" kern="0" dirty="0">
                <a:solidFill>
                  <a:schemeClr val="tx1">
                    <a:lumMod val="50000"/>
                  </a:schemeClr>
                </a:solidFill>
                <a:ea typeface="새굴림"/>
              </a:rPr>
              <a:t> </a:t>
            </a:r>
            <a:r>
              <a:rPr lang="en-US" altLang="ko-KR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  </a:t>
            </a:r>
            <a:r>
              <a:rPr lang="ko-KR" altLang="en-US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 </a:t>
            </a:r>
            <a:endParaRPr lang="en-US" altLang="ko-KR" sz="1600" b="1" kern="0" dirty="0" smtClean="0">
              <a:solidFill>
                <a:schemeClr val="tx1">
                  <a:lumMod val="50000"/>
                </a:schemeClr>
              </a:solidFill>
              <a:ea typeface="새굴림"/>
            </a:endParaRPr>
          </a:p>
          <a:p>
            <a:pPr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</a:pPr>
            <a:r>
              <a:rPr lang="ko-KR" altLang="en-US" b="1" kern="0" dirty="0" smtClean="0">
                <a:solidFill>
                  <a:srgbClr val="0000FF"/>
                </a:solidFill>
                <a:ea typeface="새굴림"/>
              </a:rPr>
              <a:t>   </a:t>
            </a:r>
            <a:r>
              <a:rPr lang="ko-KR" altLang="en-US" b="1" kern="0" dirty="0" err="1" smtClean="0">
                <a:solidFill>
                  <a:srgbClr val="0000FF"/>
                </a:solidFill>
                <a:ea typeface="새굴림"/>
              </a:rPr>
              <a:t>열관류율</a:t>
            </a:r>
            <a:r>
              <a:rPr lang="ko-KR" altLang="en-US" b="1" kern="0" dirty="0" smtClean="0">
                <a:solidFill>
                  <a:srgbClr val="0000FF"/>
                </a:solidFill>
                <a:ea typeface="새굴림"/>
              </a:rPr>
              <a:t> </a:t>
            </a:r>
            <a:r>
              <a:rPr lang="en-US" altLang="ko-KR" b="1" kern="0" dirty="0" smtClean="0">
                <a:solidFill>
                  <a:srgbClr val="0000FF"/>
                </a:solidFill>
                <a:ea typeface="새굴림"/>
              </a:rPr>
              <a:t>1.4  </a:t>
            </a:r>
            <a:r>
              <a:rPr lang="ko-KR" altLang="en-US" b="1" kern="0" dirty="0" smtClean="0">
                <a:solidFill>
                  <a:srgbClr val="0000FF"/>
                </a:solidFill>
                <a:ea typeface="새굴림"/>
              </a:rPr>
              <a:t>이하</a:t>
            </a:r>
            <a:endParaRPr lang="en-US" altLang="ko-KR" b="1" kern="0" dirty="0" smtClean="0">
              <a:solidFill>
                <a:srgbClr val="0000FF"/>
              </a:solidFill>
              <a:ea typeface="새굴림"/>
            </a:endParaRPr>
          </a:p>
          <a:p>
            <a:pPr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</a:pPr>
            <a:r>
              <a:rPr lang="ko-KR" altLang="en-US" b="1" kern="0" dirty="0" smtClean="0">
                <a:solidFill>
                  <a:srgbClr val="0000FF"/>
                </a:solidFill>
                <a:ea typeface="새굴림"/>
              </a:rPr>
              <a:t>  기밀성능  </a:t>
            </a:r>
            <a:r>
              <a:rPr lang="en-US" altLang="ko-KR" b="1" kern="0" dirty="0" smtClean="0">
                <a:solidFill>
                  <a:srgbClr val="0000FF"/>
                </a:solidFill>
                <a:ea typeface="새굴림"/>
              </a:rPr>
              <a:t>1</a:t>
            </a:r>
            <a:r>
              <a:rPr lang="ko-KR" altLang="en-US" b="1" kern="0" dirty="0" smtClean="0">
                <a:solidFill>
                  <a:srgbClr val="0000FF"/>
                </a:solidFill>
                <a:ea typeface="새굴림"/>
              </a:rPr>
              <a:t>등급 이상</a:t>
            </a:r>
            <a:endParaRPr lang="en-US" altLang="ko-KR" b="1" kern="0" dirty="0" smtClean="0">
              <a:solidFill>
                <a:srgbClr val="0000FF"/>
              </a:solidFill>
              <a:ea typeface="새굴림"/>
            </a:endParaRPr>
          </a:p>
        </p:txBody>
      </p:sp>
      <p:cxnSp>
        <p:nvCxnSpPr>
          <p:cNvPr id="18" name="직선 화살표 연결선 17"/>
          <p:cNvCxnSpPr/>
          <p:nvPr/>
        </p:nvCxnSpPr>
        <p:spPr>
          <a:xfrm flipH="1">
            <a:off x="4499323" y="3412815"/>
            <a:ext cx="2440878" cy="0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/>
          <p:cNvCxnSpPr/>
          <p:nvPr/>
        </p:nvCxnSpPr>
        <p:spPr>
          <a:xfrm flipH="1">
            <a:off x="4029773" y="4005064"/>
            <a:ext cx="2933211" cy="936104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화살표 연결선 24"/>
          <p:cNvCxnSpPr/>
          <p:nvPr/>
        </p:nvCxnSpPr>
        <p:spPr>
          <a:xfrm flipH="1">
            <a:off x="4342806" y="3738439"/>
            <a:ext cx="2597395" cy="372924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/>
          <p:nvPr/>
        </p:nvCxnSpPr>
        <p:spPr>
          <a:xfrm flipH="1">
            <a:off x="3481960" y="2780928"/>
            <a:ext cx="3481023" cy="0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0"/>
          <p:cNvCxnSpPr/>
          <p:nvPr/>
        </p:nvCxnSpPr>
        <p:spPr>
          <a:xfrm flipH="1">
            <a:off x="4029773" y="4365104"/>
            <a:ext cx="2933210" cy="1368152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11"/>
          <p:cNvSpPr/>
          <p:nvPr/>
        </p:nvSpPr>
        <p:spPr>
          <a:xfrm>
            <a:off x="6459261" y="2024787"/>
            <a:ext cx="2845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/>
              <a:t>기능성 이중외피 </a:t>
            </a:r>
            <a:r>
              <a:rPr lang="en-US" altLang="ko-KR" b="1" dirty="0" smtClean="0"/>
              <a:t>(270MM</a:t>
            </a:r>
            <a:r>
              <a:rPr lang="en-US" altLang="ko-KR" b="1" dirty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460629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그림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77" y="1628800"/>
            <a:ext cx="2313254" cy="5057294"/>
          </a:xfrm>
          <a:prstGeom prst="rect">
            <a:avLst/>
          </a:prstGeom>
        </p:spPr>
      </p:pic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969014" y="1156800"/>
            <a:ext cx="78753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 smtClean="0"/>
              <a:t>1)</a:t>
            </a:r>
            <a:r>
              <a:rPr lang="ko-KR" altLang="en-US" sz="2000" b="1" dirty="0" smtClean="0"/>
              <a:t>절감 설계</a:t>
            </a:r>
            <a:r>
              <a:rPr lang="en-US" altLang="ko-KR" sz="2000" b="1" dirty="0" smtClean="0"/>
              <a:t>(</a:t>
            </a:r>
            <a:r>
              <a:rPr lang="ko-KR" altLang="en-US" sz="2000" b="1" dirty="0" smtClean="0"/>
              <a:t>개요</a:t>
            </a:r>
            <a:r>
              <a:rPr lang="en-US" altLang="ko-KR" sz="2000" b="1" dirty="0" smtClean="0"/>
              <a:t>): </a:t>
            </a:r>
            <a:r>
              <a:rPr lang="ko-KR" altLang="en-US" sz="2000" b="1" dirty="0" smtClean="0"/>
              <a:t>부재 절감을 통해 기능성 이중외피 설계</a:t>
            </a:r>
            <a:r>
              <a:rPr lang="en-US" altLang="ko-KR" sz="2000" b="1" dirty="0" smtClean="0"/>
              <a:t>(270MM)</a:t>
            </a:r>
            <a:endParaRPr lang="ko-KR" altLang="en-US" sz="2000" dirty="0"/>
          </a:p>
        </p:txBody>
      </p:sp>
      <p:sp>
        <p:nvSpPr>
          <p:cNvPr id="15" name="직사각형 14"/>
          <p:cNvSpPr/>
          <p:nvPr/>
        </p:nvSpPr>
        <p:spPr>
          <a:xfrm>
            <a:off x="3403702" y="1772816"/>
            <a:ext cx="5791143" cy="28110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EAE5D2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  <a:buFontTx/>
              <a:buChar char="-"/>
            </a:pPr>
            <a:r>
              <a:rPr lang="en-US" altLang="ko-KR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150X60 AL </a:t>
            </a:r>
            <a:r>
              <a:rPr lang="ko-KR" altLang="en-US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커튼월</a:t>
            </a:r>
            <a:r>
              <a:rPr lang="en-US" altLang="ko-KR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(</a:t>
            </a:r>
            <a:r>
              <a:rPr lang="ko-KR" altLang="en-US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외</a:t>
            </a:r>
            <a:r>
              <a:rPr lang="en-US" altLang="ko-KR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)</a:t>
            </a:r>
            <a:r>
              <a:rPr lang="ko-KR" altLang="en-US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  </a:t>
            </a:r>
            <a:r>
              <a:rPr lang="en-US" altLang="ko-KR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+ 120MM</a:t>
            </a:r>
            <a:r>
              <a:rPr lang="ko-KR" altLang="en-US" sz="1600" b="1" kern="0" dirty="0" err="1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미서기</a:t>
            </a:r>
            <a:r>
              <a:rPr lang="en-US" altLang="ko-KR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(</a:t>
            </a:r>
            <a:r>
              <a:rPr lang="ko-KR" altLang="en-US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내</a:t>
            </a:r>
            <a:r>
              <a:rPr lang="en-US" altLang="ko-KR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):</a:t>
            </a:r>
            <a:r>
              <a:rPr lang="ko-KR" altLang="en-US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이중창 </a:t>
            </a:r>
            <a:endParaRPr lang="en-US" altLang="ko-KR" sz="1600" b="1" kern="0" dirty="0" smtClean="0">
              <a:solidFill>
                <a:schemeClr val="tx1">
                  <a:lumMod val="50000"/>
                </a:schemeClr>
              </a:solidFill>
              <a:ea typeface="새굴림"/>
            </a:endParaRPr>
          </a:p>
          <a:p>
            <a:pPr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</a:pPr>
            <a:r>
              <a:rPr lang="en-US" altLang="ko-KR" sz="1600" b="1" kern="0" dirty="0">
                <a:solidFill>
                  <a:srgbClr val="0000FF"/>
                </a:solidFill>
                <a:ea typeface="새굴림"/>
              </a:rPr>
              <a:t> </a:t>
            </a:r>
            <a:r>
              <a:rPr lang="en-US" altLang="ko-KR" sz="1600" b="1" kern="0" dirty="0" smtClean="0">
                <a:solidFill>
                  <a:srgbClr val="0000FF"/>
                </a:solidFill>
                <a:ea typeface="새굴림"/>
              </a:rPr>
              <a:t>    </a:t>
            </a:r>
            <a:r>
              <a:rPr lang="ko-KR" altLang="en-US" sz="1600" b="1" kern="0" dirty="0" err="1" smtClean="0">
                <a:solidFill>
                  <a:srgbClr val="0000FF"/>
                </a:solidFill>
                <a:ea typeface="새굴림"/>
              </a:rPr>
              <a:t>원터치형</a:t>
            </a:r>
            <a:r>
              <a:rPr lang="en-US" altLang="ko-KR" sz="1600" b="1" kern="0" dirty="0" smtClean="0">
                <a:solidFill>
                  <a:srgbClr val="0000FF"/>
                </a:solidFill>
                <a:ea typeface="새굴림"/>
              </a:rPr>
              <a:t>CAP</a:t>
            </a:r>
          </a:p>
          <a:p>
            <a:pPr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</a:pPr>
            <a:r>
              <a:rPr lang="en-US" altLang="ko-KR" sz="1600" b="1" kern="0" dirty="0">
                <a:solidFill>
                  <a:schemeClr val="tx1">
                    <a:lumMod val="50000"/>
                  </a:schemeClr>
                </a:solidFill>
                <a:ea typeface="새굴림"/>
              </a:rPr>
              <a:t> </a:t>
            </a:r>
            <a:r>
              <a:rPr lang="en-US" altLang="ko-KR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   </a:t>
            </a:r>
            <a:r>
              <a:rPr lang="ko-KR" altLang="en-US" sz="1600" b="1" kern="0" dirty="0" err="1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폴리아미드</a:t>
            </a:r>
            <a:r>
              <a:rPr lang="en-US" altLang="ko-KR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 </a:t>
            </a:r>
            <a:r>
              <a:rPr lang="ko-KR" altLang="en-US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단열</a:t>
            </a:r>
            <a:r>
              <a:rPr lang="en-US" altLang="ko-KR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+P.S</a:t>
            </a:r>
            <a:r>
              <a:rPr lang="ko-KR" altLang="en-US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단열</a:t>
            </a:r>
            <a:endParaRPr lang="en-US" altLang="ko-KR" sz="1600" b="1" kern="0" dirty="0" smtClean="0">
              <a:solidFill>
                <a:schemeClr val="tx1">
                  <a:lumMod val="50000"/>
                </a:schemeClr>
              </a:solidFill>
              <a:ea typeface="새굴림"/>
            </a:endParaRPr>
          </a:p>
          <a:p>
            <a:pPr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</a:pPr>
            <a:r>
              <a:rPr lang="en-US" altLang="ko-KR" sz="1600" b="1" kern="0" dirty="0">
                <a:solidFill>
                  <a:schemeClr val="tx1">
                    <a:lumMod val="50000"/>
                  </a:schemeClr>
                </a:solidFill>
                <a:ea typeface="새굴림"/>
              </a:rPr>
              <a:t> </a:t>
            </a:r>
            <a:r>
              <a:rPr lang="en-US" altLang="ko-KR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   </a:t>
            </a:r>
            <a:r>
              <a:rPr lang="ko-KR" altLang="en-US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일사차단 </a:t>
            </a:r>
            <a:r>
              <a:rPr lang="ko-KR" altLang="en-US" sz="1600" b="1" kern="0" dirty="0" err="1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브라인드</a:t>
            </a:r>
            <a:r>
              <a:rPr lang="ko-KR" altLang="en-US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 내장</a:t>
            </a:r>
            <a:endParaRPr lang="en-US" altLang="ko-KR" sz="1600" b="1" kern="0" dirty="0" smtClean="0">
              <a:solidFill>
                <a:schemeClr val="tx1">
                  <a:lumMod val="50000"/>
                </a:schemeClr>
              </a:solidFill>
              <a:ea typeface="새굴림"/>
            </a:endParaRPr>
          </a:p>
          <a:p>
            <a:pPr algn="just">
              <a:spcBef>
                <a:spcPts val="0"/>
              </a:spcBef>
              <a:spcAft>
                <a:spcPts val="400"/>
              </a:spcAft>
            </a:pPr>
            <a:r>
              <a:rPr lang="en-US" altLang="ko-KR" sz="1600" b="1" kern="0" dirty="0">
                <a:solidFill>
                  <a:schemeClr val="tx1">
                    <a:lumMod val="50000"/>
                  </a:schemeClr>
                </a:solidFill>
                <a:ea typeface="새굴림"/>
              </a:rPr>
              <a:t>- </a:t>
            </a:r>
            <a:r>
              <a:rPr lang="ko-KR" altLang="en-US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외부 </a:t>
            </a:r>
            <a:r>
              <a:rPr lang="en-US" altLang="ko-KR" sz="1600" b="1" kern="0" dirty="0">
                <a:solidFill>
                  <a:schemeClr val="tx1">
                    <a:lumMod val="50000"/>
                  </a:schemeClr>
                </a:solidFill>
                <a:ea typeface="새굴림"/>
              </a:rPr>
              <a:t>:24MM</a:t>
            </a:r>
            <a:r>
              <a:rPr lang="ko-KR" altLang="en-US" sz="1600" b="1" kern="0" dirty="0" err="1">
                <a:solidFill>
                  <a:schemeClr val="tx1">
                    <a:lumMod val="50000"/>
                  </a:schemeClr>
                </a:solidFill>
                <a:ea typeface="새굴림"/>
              </a:rPr>
              <a:t>로이복층유리</a:t>
            </a:r>
            <a:r>
              <a:rPr lang="en-US" altLang="ko-KR" sz="1600" b="1" kern="0" dirty="0">
                <a:solidFill>
                  <a:schemeClr val="tx1">
                    <a:lumMod val="50000"/>
                  </a:schemeClr>
                </a:solidFill>
                <a:ea typeface="새굴림"/>
              </a:rPr>
              <a:t>(5CL+14A+5LE)</a:t>
            </a:r>
          </a:p>
          <a:p>
            <a:pPr algn="just">
              <a:spcBef>
                <a:spcPts val="0"/>
              </a:spcBef>
              <a:spcAft>
                <a:spcPts val="400"/>
              </a:spcAft>
            </a:pPr>
            <a:r>
              <a:rPr lang="en-US" altLang="ko-KR" sz="1600" b="1" kern="0" dirty="0">
                <a:solidFill>
                  <a:schemeClr val="tx1">
                    <a:lumMod val="50000"/>
                  </a:schemeClr>
                </a:solidFill>
                <a:ea typeface="새굴림"/>
              </a:rPr>
              <a:t>- </a:t>
            </a:r>
            <a:r>
              <a:rPr lang="ko-KR" altLang="en-US" sz="1600" b="1" kern="0" dirty="0">
                <a:solidFill>
                  <a:schemeClr val="tx1">
                    <a:lumMod val="50000"/>
                  </a:schemeClr>
                </a:solidFill>
                <a:ea typeface="새굴림"/>
              </a:rPr>
              <a:t>내부 </a:t>
            </a:r>
            <a:r>
              <a:rPr lang="en-US" altLang="ko-KR" sz="1600" b="1" kern="0" dirty="0">
                <a:solidFill>
                  <a:schemeClr val="tx1">
                    <a:lumMod val="50000"/>
                  </a:schemeClr>
                </a:solidFill>
                <a:ea typeface="새굴림"/>
              </a:rPr>
              <a:t>:22MM</a:t>
            </a:r>
            <a:r>
              <a:rPr lang="ko-KR" altLang="en-US" sz="1600" b="1" kern="0" dirty="0" err="1">
                <a:solidFill>
                  <a:schemeClr val="tx1">
                    <a:lumMod val="50000"/>
                  </a:schemeClr>
                </a:solidFill>
                <a:ea typeface="새굴림"/>
              </a:rPr>
              <a:t>일반복층유리</a:t>
            </a:r>
            <a:r>
              <a:rPr lang="en-US" altLang="ko-KR" sz="1600" b="1" kern="0" dirty="0">
                <a:solidFill>
                  <a:schemeClr val="tx1">
                    <a:lumMod val="50000"/>
                  </a:schemeClr>
                </a:solidFill>
                <a:ea typeface="새굴림"/>
              </a:rPr>
              <a:t>(5CL+12A+5CL)</a:t>
            </a:r>
            <a:endParaRPr lang="en-US" altLang="ko-KR" sz="1600" b="1" dirty="0">
              <a:solidFill>
                <a:schemeClr val="tx1">
                  <a:lumMod val="50000"/>
                </a:schemeClr>
              </a:solidFill>
            </a:endParaRPr>
          </a:p>
          <a:p>
            <a:pPr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</a:pPr>
            <a:r>
              <a:rPr lang="en-US" altLang="ko-KR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   </a:t>
            </a:r>
            <a:r>
              <a:rPr lang="ko-KR" altLang="en-US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 </a:t>
            </a:r>
            <a:endParaRPr lang="en-US" altLang="ko-KR" sz="16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</a:pPr>
            <a:r>
              <a:rPr lang="ko-KR" altLang="en-US" b="1" kern="0" dirty="0" smtClean="0">
                <a:solidFill>
                  <a:srgbClr val="0000FF"/>
                </a:solidFill>
                <a:ea typeface="새굴림"/>
              </a:rPr>
              <a:t>                     </a:t>
            </a:r>
            <a:r>
              <a:rPr lang="ko-KR" altLang="en-US" b="1" kern="0" dirty="0" err="1" smtClean="0">
                <a:solidFill>
                  <a:srgbClr val="0000FF"/>
                </a:solidFill>
                <a:ea typeface="새굴림"/>
              </a:rPr>
              <a:t>열관류율</a:t>
            </a:r>
            <a:r>
              <a:rPr lang="ko-KR" altLang="en-US" b="1" kern="0" dirty="0" smtClean="0">
                <a:solidFill>
                  <a:srgbClr val="0000FF"/>
                </a:solidFill>
                <a:ea typeface="새굴림"/>
              </a:rPr>
              <a:t> </a:t>
            </a:r>
            <a:r>
              <a:rPr lang="en-US" altLang="ko-KR" b="1" kern="0" dirty="0" smtClean="0">
                <a:solidFill>
                  <a:srgbClr val="0000FF"/>
                </a:solidFill>
                <a:ea typeface="새굴림"/>
              </a:rPr>
              <a:t>1.4  </a:t>
            </a:r>
            <a:r>
              <a:rPr lang="ko-KR" altLang="en-US" b="1" kern="0" dirty="0" smtClean="0">
                <a:solidFill>
                  <a:srgbClr val="0000FF"/>
                </a:solidFill>
                <a:ea typeface="새굴림"/>
              </a:rPr>
              <a:t>이하</a:t>
            </a:r>
            <a:endParaRPr lang="en-US" altLang="ko-KR" b="1" kern="0" dirty="0" smtClean="0">
              <a:solidFill>
                <a:srgbClr val="0000FF"/>
              </a:solidFill>
              <a:ea typeface="새굴림"/>
            </a:endParaRPr>
          </a:p>
          <a:p>
            <a:pPr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</a:pPr>
            <a:r>
              <a:rPr lang="ko-KR" altLang="en-US" b="1" kern="0" dirty="0" smtClean="0">
                <a:solidFill>
                  <a:srgbClr val="0000FF"/>
                </a:solidFill>
                <a:ea typeface="새굴림"/>
              </a:rPr>
              <a:t>                    기밀성능  </a:t>
            </a:r>
            <a:r>
              <a:rPr lang="en-US" altLang="ko-KR" b="1" kern="0" dirty="0" smtClean="0">
                <a:solidFill>
                  <a:srgbClr val="0000FF"/>
                </a:solidFill>
                <a:ea typeface="새굴림"/>
              </a:rPr>
              <a:t>1</a:t>
            </a:r>
            <a:r>
              <a:rPr lang="ko-KR" altLang="en-US" b="1" kern="0" dirty="0" smtClean="0">
                <a:solidFill>
                  <a:srgbClr val="0000FF"/>
                </a:solidFill>
                <a:ea typeface="새굴림"/>
              </a:rPr>
              <a:t>등급 이상</a:t>
            </a:r>
            <a:endParaRPr lang="en-US" altLang="ko-KR" b="1" kern="0" dirty="0" smtClean="0">
              <a:solidFill>
                <a:srgbClr val="0000FF"/>
              </a:solidFill>
              <a:ea typeface="새굴림"/>
            </a:endParaRPr>
          </a:p>
        </p:txBody>
      </p:sp>
      <p:cxnSp>
        <p:nvCxnSpPr>
          <p:cNvPr id="17" name="직선 화살표 연결선 16"/>
          <p:cNvCxnSpPr/>
          <p:nvPr/>
        </p:nvCxnSpPr>
        <p:spPr>
          <a:xfrm flipH="1" flipV="1">
            <a:off x="1251275" y="2132856"/>
            <a:ext cx="2543721" cy="399002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/>
          <p:nvPr/>
        </p:nvCxnSpPr>
        <p:spPr>
          <a:xfrm flipH="1">
            <a:off x="1995045" y="2869396"/>
            <a:ext cx="1799950" cy="0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/>
          <p:cNvCxnSpPr/>
          <p:nvPr/>
        </p:nvCxnSpPr>
        <p:spPr>
          <a:xfrm flipH="1">
            <a:off x="2386339" y="3429000"/>
            <a:ext cx="1095621" cy="432048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/>
          <p:nvPr/>
        </p:nvCxnSpPr>
        <p:spPr>
          <a:xfrm flipH="1">
            <a:off x="1080443" y="1950415"/>
            <a:ext cx="2401518" cy="23853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화살표 연결선 24"/>
          <p:cNvCxnSpPr/>
          <p:nvPr/>
        </p:nvCxnSpPr>
        <p:spPr>
          <a:xfrm flipH="1">
            <a:off x="1134199" y="3155332"/>
            <a:ext cx="2347524" cy="201660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그림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858" y="4669628"/>
            <a:ext cx="5883504" cy="2127260"/>
          </a:xfrm>
          <a:prstGeom prst="rect">
            <a:avLst/>
          </a:prstGeom>
        </p:spPr>
      </p:pic>
      <p:cxnSp>
        <p:nvCxnSpPr>
          <p:cNvPr id="16" name="직선 화살표 연결선 15"/>
          <p:cNvCxnSpPr/>
          <p:nvPr/>
        </p:nvCxnSpPr>
        <p:spPr>
          <a:xfrm>
            <a:off x="8383223" y="2141240"/>
            <a:ext cx="0" cy="3015952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그림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814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969014" y="1156800"/>
            <a:ext cx="33565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 smtClean="0"/>
              <a:t>1-1)</a:t>
            </a:r>
            <a:r>
              <a:rPr lang="ko-KR" altLang="en-US" sz="2000" b="1" dirty="0" smtClean="0"/>
              <a:t>절감 설계</a:t>
            </a:r>
            <a:r>
              <a:rPr lang="en-US" altLang="ko-KR" sz="2000" b="1" dirty="0" smtClean="0"/>
              <a:t>(</a:t>
            </a:r>
            <a:r>
              <a:rPr lang="ko-KR" altLang="en-US" sz="2000" b="1" dirty="0" smtClean="0"/>
              <a:t>이중창 개요</a:t>
            </a:r>
            <a:r>
              <a:rPr lang="en-US" altLang="ko-KR" sz="2000" b="1" dirty="0" smtClean="0"/>
              <a:t>)</a:t>
            </a:r>
            <a:endParaRPr lang="ko-KR" altLang="en-US" sz="2000" dirty="0"/>
          </a:p>
        </p:txBody>
      </p:sp>
      <p:sp>
        <p:nvSpPr>
          <p:cNvPr id="15" name="직사각형 14"/>
          <p:cNvSpPr/>
          <p:nvPr/>
        </p:nvSpPr>
        <p:spPr>
          <a:xfrm>
            <a:off x="1055940" y="1700808"/>
            <a:ext cx="6502856" cy="1579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EAE5D2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</a:pPr>
            <a:r>
              <a:rPr lang="en-US" altLang="ko-KR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- </a:t>
            </a:r>
            <a:r>
              <a:rPr lang="ko-KR" altLang="en-US" sz="1600" b="1" kern="0" dirty="0" err="1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외창</a:t>
            </a:r>
            <a:r>
              <a:rPr lang="ko-KR" altLang="en-US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 </a:t>
            </a:r>
            <a:r>
              <a:rPr lang="en-US" altLang="ko-KR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:  150X60 AL </a:t>
            </a:r>
            <a:r>
              <a:rPr lang="ko-KR" altLang="en-US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커튼월 </a:t>
            </a:r>
            <a:r>
              <a:rPr lang="en-US" altLang="ko-KR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/</a:t>
            </a:r>
            <a:r>
              <a:rPr lang="en-US" altLang="ko-KR" sz="1600" b="1" kern="0" dirty="0" smtClean="0">
                <a:solidFill>
                  <a:srgbClr val="0000FF"/>
                </a:solidFill>
                <a:ea typeface="새굴림"/>
              </a:rPr>
              <a:t> </a:t>
            </a:r>
            <a:r>
              <a:rPr lang="ko-KR" altLang="en-US" sz="1600" b="1" kern="0" dirty="0" err="1" smtClean="0">
                <a:solidFill>
                  <a:srgbClr val="0000FF"/>
                </a:solidFill>
                <a:ea typeface="새굴림"/>
              </a:rPr>
              <a:t>원터치형</a:t>
            </a:r>
            <a:r>
              <a:rPr lang="en-US" altLang="ko-KR" sz="1600" b="1" kern="0" dirty="0" smtClean="0">
                <a:solidFill>
                  <a:srgbClr val="0000FF"/>
                </a:solidFill>
                <a:ea typeface="새굴림"/>
              </a:rPr>
              <a:t>CAP / </a:t>
            </a:r>
            <a:r>
              <a:rPr lang="ko-KR" altLang="en-US" sz="1600" b="1" kern="0" dirty="0" err="1" smtClean="0">
                <a:solidFill>
                  <a:srgbClr val="0000FF"/>
                </a:solidFill>
                <a:ea typeface="새굴림"/>
              </a:rPr>
              <a:t>캐시먼트</a:t>
            </a:r>
            <a:r>
              <a:rPr lang="ko-KR" altLang="en-US" sz="1600" b="1" kern="0" dirty="0" smtClean="0">
                <a:solidFill>
                  <a:srgbClr val="0000FF"/>
                </a:solidFill>
                <a:ea typeface="새굴림"/>
              </a:rPr>
              <a:t> </a:t>
            </a:r>
            <a:r>
              <a:rPr lang="en-US" altLang="ko-KR" sz="1600" b="1" kern="0" dirty="0" smtClean="0">
                <a:solidFill>
                  <a:srgbClr val="0000FF"/>
                </a:solidFill>
                <a:ea typeface="새굴림"/>
              </a:rPr>
              <a:t>&amp; FIX</a:t>
            </a:r>
          </a:p>
          <a:p>
            <a:pPr algn="just">
              <a:spcBef>
                <a:spcPts val="0"/>
              </a:spcBef>
              <a:spcAft>
                <a:spcPts val="400"/>
              </a:spcAft>
            </a:pPr>
            <a:r>
              <a:rPr lang="ko-KR" altLang="en-US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             </a:t>
            </a:r>
            <a:r>
              <a:rPr lang="en-US" altLang="ko-KR" sz="1600" b="1" kern="0" dirty="0">
                <a:solidFill>
                  <a:schemeClr val="tx1">
                    <a:lumMod val="50000"/>
                  </a:schemeClr>
                </a:solidFill>
                <a:ea typeface="새굴림"/>
              </a:rPr>
              <a:t>24MM</a:t>
            </a:r>
            <a:r>
              <a:rPr lang="ko-KR" altLang="en-US" sz="1600" b="1" kern="0" dirty="0" err="1">
                <a:solidFill>
                  <a:schemeClr val="tx1">
                    <a:lumMod val="50000"/>
                  </a:schemeClr>
                </a:solidFill>
                <a:ea typeface="새굴림"/>
              </a:rPr>
              <a:t>로이복층유리</a:t>
            </a:r>
            <a:r>
              <a:rPr lang="en-US" altLang="ko-KR" sz="1600" b="1" kern="0" dirty="0">
                <a:solidFill>
                  <a:schemeClr val="tx1">
                    <a:lumMod val="50000"/>
                  </a:schemeClr>
                </a:solidFill>
                <a:ea typeface="새굴림"/>
              </a:rPr>
              <a:t>(5CL+14A+5LE)</a:t>
            </a:r>
          </a:p>
          <a:p>
            <a:pPr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</a:pPr>
            <a:r>
              <a:rPr lang="en-US" altLang="ko-KR" sz="1600" b="1" kern="0" dirty="0" smtClean="0">
                <a:solidFill>
                  <a:srgbClr val="0000FF"/>
                </a:solidFill>
                <a:ea typeface="새굴림"/>
              </a:rPr>
              <a:t>- </a:t>
            </a:r>
            <a:r>
              <a:rPr lang="ko-KR" altLang="en-US" sz="1600" b="1" kern="0" dirty="0" smtClean="0">
                <a:solidFill>
                  <a:srgbClr val="0000FF"/>
                </a:solidFill>
                <a:ea typeface="새굴림"/>
              </a:rPr>
              <a:t>중공부위 </a:t>
            </a:r>
            <a:r>
              <a:rPr lang="en-US" altLang="ko-KR" sz="1600" b="1" kern="0" dirty="0" smtClean="0">
                <a:solidFill>
                  <a:srgbClr val="0000FF"/>
                </a:solidFill>
                <a:ea typeface="새굴림"/>
              </a:rPr>
              <a:t>: </a:t>
            </a:r>
            <a:r>
              <a:rPr lang="ko-KR" altLang="en-US" sz="1600" b="1" kern="0" dirty="0" smtClean="0">
                <a:solidFill>
                  <a:srgbClr val="0000FF"/>
                </a:solidFill>
                <a:ea typeface="새굴림"/>
              </a:rPr>
              <a:t>일사차단 </a:t>
            </a:r>
            <a:r>
              <a:rPr lang="ko-KR" altLang="en-US" sz="1600" b="1" kern="0" dirty="0" err="1" smtClean="0">
                <a:solidFill>
                  <a:srgbClr val="0000FF"/>
                </a:solidFill>
                <a:ea typeface="새굴림"/>
              </a:rPr>
              <a:t>브라인드</a:t>
            </a:r>
            <a:r>
              <a:rPr lang="ko-KR" altLang="en-US" sz="1600" b="1" kern="0" dirty="0" smtClean="0">
                <a:solidFill>
                  <a:srgbClr val="0000FF"/>
                </a:solidFill>
                <a:ea typeface="새굴림"/>
              </a:rPr>
              <a:t> 내장</a:t>
            </a:r>
            <a:endParaRPr lang="en-US" altLang="ko-KR" sz="1600" b="1" kern="0" dirty="0" smtClean="0">
              <a:solidFill>
                <a:srgbClr val="0000FF"/>
              </a:solidFill>
              <a:ea typeface="새굴림"/>
            </a:endParaRPr>
          </a:p>
          <a:p>
            <a:pPr marL="285750" indent="-285750" algn="just">
              <a:lnSpc>
                <a:spcPts val="1950"/>
              </a:lnSpc>
              <a:spcBef>
                <a:spcPts val="0"/>
              </a:spcBef>
              <a:spcAft>
                <a:spcPts val="400"/>
              </a:spcAft>
              <a:buFontTx/>
              <a:buChar char="-"/>
            </a:pPr>
            <a:r>
              <a:rPr lang="ko-KR" altLang="en-US" sz="1600" b="1" kern="0" dirty="0" err="1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내창</a:t>
            </a:r>
            <a:r>
              <a:rPr lang="ko-KR" altLang="en-US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 </a:t>
            </a:r>
            <a:r>
              <a:rPr lang="en-US" altLang="ko-KR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: 120MM  AL+PS </a:t>
            </a:r>
            <a:r>
              <a:rPr lang="ko-KR" altLang="en-US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복합 </a:t>
            </a:r>
            <a:r>
              <a:rPr lang="ko-KR" altLang="en-US" sz="1600" b="1" kern="0" dirty="0" err="1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고기밀</a:t>
            </a:r>
            <a:r>
              <a:rPr lang="ko-KR" altLang="en-US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 </a:t>
            </a:r>
            <a:r>
              <a:rPr lang="ko-KR" altLang="en-US" sz="1600" b="1" kern="0" dirty="0" err="1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미서기창</a:t>
            </a:r>
            <a:r>
              <a:rPr lang="en-US" altLang="ko-KR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  </a:t>
            </a:r>
            <a:endParaRPr lang="en-US" altLang="ko-KR" sz="1600" b="1" kern="0" dirty="0">
              <a:solidFill>
                <a:schemeClr val="tx1">
                  <a:lumMod val="50000"/>
                </a:schemeClr>
              </a:solidFill>
              <a:ea typeface="새굴림"/>
            </a:endParaRPr>
          </a:p>
          <a:p>
            <a:pPr algn="just">
              <a:spcBef>
                <a:spcPts val="0"/>
              </a:spcBef>
              <a:spcAft>
                <a:spcPts val="400"/>
              </a:spcAft>
            </a:pPr>
            <a:r>
              <a:rPr lang="en-US" altLang="ko-KR" sz="1600" b="1" kern="0" dirty="0">
                <a:solidFill>
                  <a:schemeClr val="tx1">
                    <a:lumMod val="50000"/>
                  </a:schemeClr>
                </a:solidFill>
                <a:ea typeface="새굴림"/>
              </a:rPr>
              <a:t> </a:t>
            </a:r>
            <a:r>
              <a:rPr lang="en-US" altLang="ko-KR" sz="1600" b="1" kern="0" dirty="0" smtClean="0">
                <a:solidFill>
                  <a:schemeClr val="tx1">
                    <a:lumMod val="50000"/>
                  </a:schemeClr>
                </a:solidFill>
                <a:ea typeface="새굴림"/>
              </a:rPr>
              <a:t>             </a:t>
            </a:r>
            <a:r>
              <a:rPr lang="en-US" altLang="ko-KR" sz="1600" b="1" kern="0" dirty="0">
                <a:solidFill>
                  <a:schemeClr val="tx1">
                    <a:lumMod val="50000"/>
                  </a:schemeClr>
                </a:solidFill>
                <a:ea typeface="새굴림"/>
              </a:rPr>
              <a:t>22MM</a:t>
            </a:r>
            <a:r>
              <a:rPr lang="ko-KR" altLang="en-US" sz="1600" b="1" kern="0" dirty="0" err="1">
                <a:solidFill>
                  <a:schemeClr val="tx1">
                    <a:lumMod val="50000"/>
                  </a:schemeClr>
                </a:solidFill>
                <a:ea typeface="새굴림"/>
              </a:rPr>
              <a:t>일반복층유리</a:t>
            </a:r>
            <a:r>
              <a:rPr lang="en-US" altLang="ko-KR" sz="1600" b="1" kern="0" dirty="0">
                <a:solidFill>
                  <a:schemeClr val="tx1">
                    <a:lumMod val="50000"/>
                  </a:schemeClr>
                </a:solidFill>
                <a:ea typeface="새굴림"/>
              </a:rPr>
              <a:t>(5CL+12A+5CL)</a:t>
            </a:r>
            <a:endParaRPr lang="en-US" altLang="ko-KR" sz="1600" b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19" name="직선 화살표 연결선 18"/>
          <p:cNvCxnSpPr/>
          <p:nvPr/>
        </p:nvCxnSpPr>
        <p:spPr>
          <a:xfrm flipH="1">
            <a:off x="1525493" y="7029400"/>
            <a:ext cx="1017363" cy="1224136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그림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199" y="3674044"/>
            <a:ext cx="8150639" cy="263527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556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866300"/>
              </p:ext>
            </p:extLst>
          </p:nvPr>
        </p:nvGraphicFramePr>
        <p:xfrm>
          <a:off x="1000098" y="1736873"/>
          <a:ext cx="8217163" cy="2194057"/>
        </p:xfrm>
        <a:graphic>
          <a:graphicData uri="http://schemas.openxmlformats.org/drawingml/2006/table">
            <a:tbl>
              <a:tblPr/>
              <a:tblGrid>
                <a:gridCol w="443248"/>
                <a:gridCol w="1904513"/>
                <a:gridCol w="860845"/>
                <a:gridCol w="991059"/>
                <a:gridCol w="704328"/>
                <a:gridCol w="395183"/>
                <a:gridCol w="547811"/>
                <a:gridCol w="782587"/>
                <a:gridCol w="1252139"/>
                <a:gridCol w="335450"/>
              </a:tblGrid>
              <a:tr h="228161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품          명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규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     격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단위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수량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견적금액</a:t>
                      </a:r>
                      <a:endParaRPr lang="ko-KR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비 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95612"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W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단가</a:t>
                      </a:r>
                      <a:endParaRPr lang="ko-KR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금액</a:t>
                      </a:r>
                      <a:endParaRPr lang="ko-KR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6745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CW1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60X150AL</a:t>
                      </a:r>
                      <a:r>
                        <a:rPr lang="ko-KR" alt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커튼월</a:t>
                      </a:r>
                      <a:endParaRPr lang="en-US" altLang="ko-KR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+</a:t>
                      </a:r>
                      <a:r>
                        <a:rPr lang="ko-KR" altLang="en-US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캐시먼트창</a:t>
                      </a:r>
                      <a:r>
                        <a:rPr lang="ko-KR" alt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 </a:t>
                      </a:r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(</a:t>
                      </a:r>
                      <a:r>
                        <a:rPr lang="ko-KR" altLang="en-US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원터치</a:t>
                      </a:r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CAP)</a:t>
                      </a:r>
                    </a:p>
                    <a:p>
                      <a:pPr algn="l" fontAlgn="ctr"/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+PS</a:t>
                      </a:r>
                      <a:r>
                        <a:rPr lang="ko-KR" altLang="en-US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미서기</a:t>
                      </a:r>
                      <a:r>
                        <a:rPr lang="ko-KR" alt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 </a:t>
                      </a:r>
                      <a:r>
                        <a:rPr lang="ko-KR" altLang="en-US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내창</a:t>
                      </a:r>
                      <a:endParaRPr lang="en-US" altLang="ko-KR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  <a:p>
                      <a:pPr algn="l" fontAlgn="ctr"/>
                      <a:r>
                        <a:rPr lang="ko-KR" alt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   </a:t>
                      </a:r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(</a:t>
                      </a:r>
                      <a:r>
                        <a:rPr lang="ko-KR" altLang="en-US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이중외피창</a:t>
                      </a:r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/270MM)</a:t>
                      </a:r>
                      <a:endParaRPr lang="en-US" altLang="ko-KR" sz="11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3.600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 </a:t>
                      </a:r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2.400 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KG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96.3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12,000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1.155.600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5032"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PS</a:t>
                      </a:r>
                      <a:r>
                        <a:rPr lang="ko-KR" alt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단열재</a:t>
                      </a:r>
                      <a:endParaRPr lang="en-US" altLang="ko-KR" sz="11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유리자재 </a:t>
                      </a:r>
                      <a:r>
                        <a:rPr lang="ko-KR" altLang="en-US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몰딩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KG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12.5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10,000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125.000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5032"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24MM </a:t>
                      </a:r>
                      <a:r>
                        <a:rPr lang="ko-KR" altLang="en-US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복층</a:t>
                      </a:r>
                      <a:r>
                        <a:rPr lang="ko-KR" alt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 유리</a:t>
                      </a:r>
                      <a:endParaRPr lang="en-US" altLang="ko-KR" sz="11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5</a:t>
                      </a:r>
                      <a:r>
                        <a:rPr lang="ko-KR" altLang="en-US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로이</a:t>
                      </a:r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 </a:t>
                      </a:r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+ 14A + 5</a:t>
                      </a:r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일반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㎡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8.6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60,000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516.000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8176"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22MM </a:t>
                      </a:r>
                      <a:r>
                        <a:rPr lang="ko-KR" altLang="en-US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복층유리</a:t>
                      </a:r>
                      <a:endParaRPr lang="en-US" altLang="ko-KR" sz="11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5</a:t>
                      </a:r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일반 </a:t>
                      </a:r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+</a:t>
                      </a:r>
                      <a:r>
                        <a:rPr lang="en-US" altLang="ko-KR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 12A + 5</a:t>
                      </a:r>
                      <a:r>
                        <a:rPr lang="ko-KR" altLang="en-US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일반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㎡</a:t>
                      </a:r>
                      <a:endParaRPr lang="en-US" altLang="ko-KR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8.6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35,000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301.000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0405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합    계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AE5D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새굴림"/>
                        </a:rPr>
                        <a:t>2.097.600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새굴림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직사각형 5"/>
          <p:cNvSpPr/>
          <p:nvPr/>
        </p:nvSpPr>
        <p:spPr>
          <a:xfrm>
            <a:off x="969016" y="1156800"/>
            <a:ext cx="52911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 smtClean="0"/>
              <a:t>1-2)</a:t>
            </a:r>
            <a:r>
              <a:rPr lang="ko-KR" altLang="en-US" sz="2000" b="1" dirty="0" smtClean="0"/>
              <a:t>절감 설계</a:t>
            </a:r>
            <a:r>
              <a:rPr lang="en-US" altLang="ko-KR" sz="2000" b="1" dirty="0" smtClean="0"/>
              <a:t>(</a:t>
            </a:r>
            <a:r>
              <a:rPr lang="ko-KR" altLang="en-US" sz="2000" b="1" dirty="0" smtClean="0"/>
              <a:t>경제적인 이중외피</a:t>
            </a:r>
            <a:r>
              <a:rPr lang="en-US" altLang="ko-KR" sz="2000" b="1" dirty="0" smtClean="0"/>
              <a:t>)</a:t>
            </a:r>
            <a:r>
              <a:rPr lang="ko-KR" altLang="en-US" sz="2000" b="1" dirty="0" smtClean="0"/>
              <a:t>비용산출  </a:t>
            </a:r>
            <a:endParaRPr lang="ko-KR" altLang="en-US" sz="2000" dirty="0"/>
          </a:p>
        </p:txBody>
      </p:sp>
      <p:sp>
        <p:nvSpPr>
          <p:cNvPr id="11" name="직사각형 10"/>
          <p:cNvSpPr/>
          <p:nvPr/>
        </p:nvSpPr>
        <p:spPr>
          <a:xfrm>
            <a:off x="6561874" y="1356856"/>
            <a:ext cx="25460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400" b="1" dirty="0" err="1" smtClean="0">
                <a:solidFill>
                  <a:srgbClr val="000000"/>
                </a:solidFill>
                <a:latin typeface="새굴림"/>
              </a:rPr>
              <a:t>제경비</a:t>
            </a:r>
            <a:r>
              <a:rPr lang="en-US" altLang="ko-KR" sz="1400" b="1" dirty="0" smtClean="0">
                <a:solidFill>
                  <a:srgbClr val="000000"/>
                </a:solidFill>
                <a:latin typeface="새굴림"/>
              </a:rPr>
              <a:t>,</a:t>
            </a:r>
            <a:r>
              <a:rPr lang="ko-KR" altLang="en-US" sz="1400" b="1" dirty="0" smtClean="0">
                <a:solidFill>
                  <a:srgbClr val="000000"/>
                </a:solidFill>
                <a:latin typeface="새굴림"/>
              </a:rPr>
              <a:t>부대공사</a:t>
            </a:r>
            <a:r>
              <a:rPr lang="en-US" altLang="ko-KR" sz="1400" b="1" dirty="0" smtClean="0">
                <a:solidFill>
                  <a:srgbClr val="000000"/>
                </a:solidFill>
                <a:latin typeface="새굴림"/>
              </a:rPr>
              <a:t>,</a:t>
            </a:r>
            <a:r>
              <a:rPr lang="ko-KR" altLang="en-US" sz="1400" b="1" dirty="0" smtClean="0">
                <a:solidFill>
                  <a:srgbClr val="000000"/>
                </a:solidFill>
                <a:latin typeface="새굴림"/>
              </a:rPr>
              <a:t>부가세</a:t>
            </a:r>
            <a:r>
              <a:rPr lang="en-US" altLang="ko-KR" sz="1400" b="1" dirty="0" smtClean="0">
                <a:solidFill>
                  <a:srgbClr val="000000"/>
                </a:solidFill>
                <a:latin typeface="새굴림"/>
              </a:rPr>
              <a:t>..</a:t>
            </a:r>
            <a:r>
              <a:rPr lang="ko-KR" altLang="en-US" sz="1400" b="1" dirty="0" smtClean="0">
                <a:solidFill>
                  <a:srgbClr val="000000"/>
                </a:solidFill>
                <a:latin typeface="새굴림"/>
              </a:rPr>
              <a:t>별도</a:t>
            </a:r>
            <a:endParaRPr lang="ko-KR" altLang="en-US" sz="1400" b="1" dirty="0">
              <a:solidFill>
                <a:srgbClr val="000000"/>
              </a:solidFill>
              <a:latin typeface="새굴림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636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343941"/>
              </p:ext>
            </p:extLst>
          </p:nvPr>
        </p:nvGraphicFramePr>
        <p:xfrm>
          <a:off x="840730" y="1259681"/>
          <a:ext cx="8354116" cy="4074166"/>
        </p:xfrm>
        <a:graphic>
          <a:graphicData uri="http://schemas.openxmlformats.org/drawingml/2006/table">
            <a:tbl>
              <a:tblPr/>
              <a:tblGrid>
                <a:gridCol w="1799950"/>
                <a:gridCol w="1878209"/>
                <a:gridCol w="2426020"/>
                <a:gridCol w="2249937"/>
              </a:tblGrid>
              <a:tr h="657151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ko-KR" altLang="en-US" sz="2000" b="1" kern="0" spc="0" dirty="0" smtClean="0">
                          <a:solidFill>
                            <a:schemeClr val="bg1"/>
                          </a:solidFill>
                          <a:effectLst/>
                        </a:rPr>
                        <a:t>구  분</a:t>
                      </a:r>
                      <a:endParaRPr lang="ko-KR" altLang="en-US" sz="2000" b="1" kern="0" spc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E84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1" kern="0" spc="0" dirty="0" smtClean="0">
                          <a:solidFill>
                            <a:schemeClr val="bg1"/>
                          </a:solidFill>
                          <a:effectLst/>
                        </a:rPr>
                        <a:t>원설계</a:t>
                      </a:r>
                      <a:endParaRPr lang="ko-KR" altLang="en-US" sz="2000" b="1" kern="0" spc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E84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1" kern="0" spc="0" dirty="0" smtClean="0">
                          <a:solidFill>
                            <a:schemeClr val="bg1"/>
                          </a:solidFill>
                          <a:effectLst/>
                        </a:rPr>
                        <a:t>절감 설계</a:t>
                      </a:r>
                      <a:endParaRPr lang="ko-KR" altLang="en-US" sz="2000" b="1" kern="0" spc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E84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1" kern="0" spc="0" dirty="0" smtClean="0">
                          <a:solidFill>
                            <a:schemeClr val="bg1"/>
                          </a:solidFill>
                          <a:effectLst/>
                        </a:rPr>
                        <a:t>효과</a:t>
                      </a:r>
                      <a:endParaRPr lang="ko-KR" altLang="en-US" sz="2000" b="1" kern="0" spc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E8459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ko-KR" altLang="en-US" sz="1800" b="1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비용</a:t>
                      </a:r>
                      <a:endParaRPr lang="ko-KR" altLang="en-US" sz="18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2.004.000</a:t>
                      </a:r>
                      <a:endParaRPr lang="ko-KR" altLang="en-US" sz="1800" b="1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2.097.600</a:t>
                      </a:r>
                      <a:endParaRPr lang="en-US" altLang="ko-KR" sz="1800" b="1" i="0" u="none" strike="noStrike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금액적 큰 차이 없음</a:t>
                      </a:r>
                      <a:endParaRPr lang="en-US" altLang="ko-KR" sz="1800" b="1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구 성</a:t>
                      </a:r>
                      <a:endParaRPr lang="ko-KR" altLang="en-US" sz="18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단창</a:t>
                      </a:r>
                      <a:endParaRPr lang="ko-KR" altLang="en-US" sz="18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0" dirty="0" smtClean="0">
                          <a:solidFill>
                            <a:srgbClr val="0000FF"/>
                          </a:solidFill>
                          <a:effectLst/>
                        </a:rPr>
                        <a:t>이중창</a:t>
                      </a:r>
                      <a:endParaRPr lang="ko-KR" altLang="en-US" sz="1800" b="1" kern="0" spc="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이중창</a:t>
                      </a:r>
                      <a:endParaRPr lang="en-US" altLang="ko-KR" sz="1800" b="1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열관류율</a:t>
                      </a:r>
                      <a:endParaRPr lang="ko-KR" altLang="en-US" sz="18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1.4</a:t>
                      </a:r>
                      <a:r>
                        <a:rPr lang="ko-KR" altLang="en-US" sz="1800" b="1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이하</a:t>
                      </a:r>
                      <a:endParaRPr lang="ko-KR" altLang="en-US" sz="18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kern="0" spc="0" dirty="0" smtClean="0">
                          <a:solidFill>
                            <a:srgbClr val="0000FF"/>
                          </a:solidFill>
                          <a:effectLst/>
                        </a:rPr>
                        <a:t>1.4</a:t>
                      </a:r>
                      <a:r>
                        <a:rPr lang="ko-KR" altLang="en-US" sz="1800" b="1" kern="0" spc="0" dirty="0" smtClean="0">
                          <a:solidFill>
                            <a:srgbClr val="0000FF"/>
                          </a:solidFill>
                          <a:effectLst/>
                        </a:rPr>
                        <a:t>이하</a:t>
                      </a:r>
                      <a:endParaRPr lang="ko-KR" altLang="en-US" sz="1800" b="1" kern="0" spc="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성능 </a:t>
                      </a:r>
                      <a:r>
                        <a:rPr lang="en-US" altLang="ko-KR" sz="18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</a:t>
                      </a:r>
                      <a:r>
                        <a:rPr lang="ko-KR" altLang="en-US" sz="18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등급 </a:t>
                      </a:r>
                      <a:r>
                        <a:rPr lang="ko-KR" altLang="en-US" sz="18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altLang="ko-KR" sz="18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UP</a:t>
                      </a: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일사차단 기능</a:t>
                      </a:r>
                      <a:endParaRPr lang="ko-KR" altLang="en-US" sz="18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X</a:t>
                      </a:r>
                      <a:endParaRPr lang="ko-KR" altLang="en-US" sz="18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0" spc="0" dirty="0" smtClean="0">
                          <a:solidFill>
                            <a:srgbClr val="0000FF"/>
                          </a:solidFill>
                          <a:effectLst/>
                        </a:rPr>
                        <a:t>O</a:t>
                      </a:r>
                      <a:endParaRPr lang="ko-KR" altLang="en-US" sz="1800" b="1" kern="0" spc="0" dirty="0" smtClean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기능 추가</a:t>
                      </a:r>
                      <a:endParaRPr lang="en-US" altLang="ko-KR" sz="1800" b="1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0" dirty="0" smtClean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내부 마감</a:t>
                      </a:r>
                      <a:endParaRPr lang="ko-KR" altLang="en-US" sz="18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kern="0" spc="0" dirty="0" smtClean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AL</a:t>
                      </a:r>
                      <a:endParaRPr lang="ko-KR" altLang="en-US" sz="18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0" spc="0" dirty="0" smtClean="0">
                          <a:solidFill>
                            <a:srgbClr val="0000FF"/>
                          </a:solidFill>
                          <a:effectLst/>
                          <a:ea typeface="굴림"/>
                        </a:rPr>
                        <a:t>PS</a:t>
                      </a:r>
                      <a:r>
                        <a:rPr lang="ko-KR" altLang="en-US" sz="1800" b="1" kern="0" spc="0" dirty="0" smtClean="0">
                          <a:solidFill>
                            <a:srgbClr val="0000FF"/>
                          </a:solidFill>
                          <a:effectLst/>
                          <a:ea typeface="굴림"/>
                        </a:rPr>
                        <a:t>단열재</a:t>
                      </a:r>
                      <a:endParaRPr lang="en-US" altLang="ko-KR" sz="1800" b="1" kern="0" spc="0" dirty="0" smtClean="0">
                        <a:solidFill>
                          <a:srgbClr val="0000FF"/>
                        </a:solidFill>
                        <a:effectLst/>
                        <a:ea typeface="굴림"/>
                      </a:endParaRPr>
                    </a:p>
                    <a:p>
                      <a:pPr marL="0" marR="0" indent="0" algn="ctr" defTabSz="914400" rtl="0" eaLnBrk="1" fontAlgn="base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0" spc="0" dirty="0" smtClean="0">
                          <a:solidFill>
                            <a:srgbClr val="0000FF"/>
                          </a:solidFill>
                          <a:effectLst/>
                          <a:ea typeface="굴림"/>
                        </a:rPr>
                        <a:t>(</a:t>
                      </a:r>
                      <a:r>
                        <a:rPr lang="ko-KR" altLang="en-US" sz="1800" b="1" kern="0" spc="0" dirty="0" smtClean="0">
                          <a:solidFill>
                            <a:srgbClr val="0000FF"/>
                          </a:solidFill>
                          <a:effectLst/>
                          <a:ea typeface="굴림"/>
                        </a:rPr>
                        <a:t>표면결로 없음</a:t>
                      </a:r>
                      <a:r>
                        <a:rPr lang="en-US" altLang="ko-KR" sz="1800" b="1" kern="0" spc="0" dirty="0" smtClean="0">
                          <a:solidFill>
                            <a:srgbClr val="0000FF"/>
                          </a:solidFill>
                          <a:effectLst/>
                          <a:ea typeface="굴림"/>
                        </a:rPr>
                        <a:t>)</a:t>
                      </a:r>
                      <a:endParaRPr lang="ko-KR" altLang="en-US" sz="1800" b="1" kern="0" spc="0" dirty="0" smtClean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결로 방지 추가</a:t>
                      </a:r>
                      <a:endParaRPr lang="en-US" altLang="ko-KR" sz="1800" b="1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90585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공기</a:t>
                      </a:r>
                      <a:r>
                        <a:rPr lang="en-US" altLang="ko-KR" sz="1800" b="1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,</a:t>
                      </a:r>
                      <a:r>
                        <a:rPr lang="ko-KR" altLang="en-US" sz="1800" b="1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시공성</a:t>
                      </a:r>
                      <a:endParaRPr lang="ko-KR" altLang="en-US" sz="18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8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0" spc="0" dirty="0" smtClean="0">
                          <a:solidFill>
                            <a:srgbClr val="0000FF"/>
                          </a:solidFill>
                          <a:effectLst/>
                        </a:rPr>
                        <a:t>O</a:t>
                      </a:r>
                      <a:endParaRPr lang="ko-KR" altLang="en-US" sz="1800" b="1" kern="0" spc="0" dirty="0" smtClean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공기 단축</a:t>
                      </a:r>
                      <a:endParaRPr lang="en-US" altLang="ko-KR" sz="1800" b="1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차음 성능</a:t>
                      </a:r>
                      <a:endParaRPr lang="ko-KR" altLang="en-US" sz="18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8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0" spc="0" dirty="0" smtClean="0">
                          <a:solidFill>
                            <a:srgbClr val="0000FF"/>
                          </a:solidFill>
                          <a:effectLst/>
                        </a:rPr>
                        <a:t>O</a:t>
                      </a:r>
                      <a:endParaRPr lang="ko-KR" altLang="en-US" sz="1800" b="1" kern="0" spc="0" dirty="0" smtClean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8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차음성능  </a:t>
                      </a:r>
                      <a:r>
                        <a:rPr lang="en-US" altLang="ko-KR" sz="18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UP</a:t>
                      </a:r>
                    </a:p>
                  </a:txBody>
                  <a:tcPr marL="70393" marR="70393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2229822" y="447056"/>
            <a:ext cx="2370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/>
              <a:t>■절감설계 효과</a:t>
            </a:r>
            <a:endParaRPr lang="ko-KR" altLang="en-US" sz="2400" b="1" dirty="0"/>
          </a:p>
        </p:txBody>
      </p:sp>
      <p:sp>
        <p:nvSpPr>
          <p:cNvPr id="5" name="이등변 삼각형 4"/>
          <p:cNvSpPr/>
          <p:nvPr/>
        </p:nvSpPr>
        <p:spPr>
          <a:xfrm>
            <a:off x="3396573" y="4437112"/>
            <a:ext cx="234776" cy="216024"/>
          </a:xfrm>
          <a:prstGeom prst="triangle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이등변 삼각형 9"/>
          <p:cNvSpPr/>
          <p:nvPr/>
        </p:nvSpPr>
        <p:spPr>
          <a:xfrm>
            <a:off x="3404382" y="4941168"/>
            <a:ext cx="234776" cy="216024"/>
          </a:xfrm>
          <a:prstGeom prst="triangle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539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1728515" y="404664"/>
            <a:ext cx="806521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b="1" dirty="0"/>
              <a:t>■</a:t>
            </a:r>
            <a:r>
              <a:rPr lang="ko-KR" altLang="en-US" sz="2600" b="1" dirty="0"/>
              <a:t> 이중외피 </a:t>
            </a:r>
            <a:r>
              <a:rPr lang="ko-KR" altLang="en-US" sz="2600" b="1" dirty="0" err="1" smtClean="0"/>
              <a:t>커튼월</a:t>
            </a:r>
            <a:r>
              <a:rPr lang="ko-KR" altLang="en-US" sz="2600" b="1" dirty="0" smtClean="0"/>
              <a:t> 시스템의 </a:t>
            </a:r>
            <a:r>
              <a:rPr lang="ko-KR" altLang="en-US" sz="2600" b="1" dirty="0" err="1"/>
              <a:t>에너지절감률</a:t>
            </a:r>
            <a:r>
              <a:rPr lang="ko-KR" altLang="en-US" sz="2600" b="1" dirty="0"/>
              <a:t> 시뮬레이션</a:t>
            </a:r>
            <a:endParaRPr lang="ko-KR" altLang="en-US" sz="26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7" name="_x230258848" descr="EMB0000132806e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" t="780" r="651" b="2852"/>
          <a:stretch/>
        </p:blipFill>
        <p:spPr bwMode="auto">
          <a:xfrm>
            <a:off x="1080443" y="1593870"/>
            <a:ext cx="5812543" cy="25467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36426" y="1124744"/>
            <a:ext cx="1555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1)</a:t>
            </a:r>
            <a:r>
              <a:rPr lang="ko-KR" altLang="en-US" sz="1400" b="1" dirty="0" smtClean="0"/>
              <a:t>건물개요</a:t>
            </a:r>
            <a:endParaRPr lang="ko-KR" altLang="en-US" sz="1400" b="1" dirty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9" name="_x230258928" descr="EMB0000132806e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865"/>
          <a:stretch/>
        </p:blipFill>
        <p:spPr bwMode="auto">
          <a:xfrm>
            <a:off x="7147127" y="1556792"/>
            <a:ext cx="2574276" cy="240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36427" y="4581128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2)</a:t>
            </a:r>
            <a:r>
              <a:rPr lang="ko-KR" altLang="en-US" sz="1400" b="1" dirty="0" smtClean="0"/>
              <a:t>창호관련 변</a:t>
            </a:r>
            <a:r>
              <a:rPr lang="ko-KR" altLang="en-US" sz="1400" b="1" dirty="0"/>
              <a:t>수</a:t>
            </a: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098347"/>
              </p:ext>
            </p:extLst>
          </p:nvPr>
        </p:nvGraphicFramePr>
        <p:xfrm>
          <a:off x="2232571" y="5085184"/>
          <a:ext cx="5313045" cy="1216152"/>
        </p:xfrm>
        <a:graphic>
          <a:graphicData uri="http://schemas.openxmlformats.org/drawingml/2006/table">
            <a:tbl>
              <a:tblPr/>
              <a:tblGrid>
                <a:gridCol w="1740027"/>
                <a:gridCol w="1642745"/>
                <a:gridCol w="1930273"/>
              </a:tblGrid>
              <a:tr h="28333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FFFFFF"/>
                          </a:solidFill>
                          <a:effectLst/>
                          <a:ea typeface="한양중고딕"/>
                        </a:rPr>
                        <a:t>항 목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F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FFFFFF"/>
                          </a:solidFill>
                          <a:effectLst/>
                          <a:ea typeface="한양중고딕"/>
                        </a:rPr>
                        <a:t>일반 커튼월 구조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F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 err="1">
                          <a:solidFill>
                            <a:srgbClr val="FFFFFF"/>
                          </a:solidFill>
                          <a:effectLst/>
                          <a:ea typeface="한양중고딕"/>
                        </a:rPr>
                        <a:t>초슬림형</a:t>
                      </a:r>
                      <a:r>
                        <a:rPr lang="ko-KR" altLang="en-US" sz="1100" b="1" kern="0" spc="0" dirty="0">
                          <a:solidFill>
                            <a:srgbClr val="FFFFFF"/>
                          </a:solidFill>
                          <a:effectLst/>
                          <a:ea typeface="한양중고딕"/>
                        </a:rPr>
                        <a:t> 이중외피 시스템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F97"/>
                    </a:solidFill>
                  </a:tcPr>
                </a:tc>
              </a:tr>
              <a:tr h="283337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창호 열관류율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  <a:latin typeface="한양중고딕"/>
                        </a:rPr>
                        <a:t>3.1W/</a:t>
                      </a: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㎡</a:t>
                      </a: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  <a:latin typeface="한양중고딕"/>
                        </a:rPr>
                        <a:t>K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  <a:latin typeface="한양중고딕"/>
                        </a:rPr>
                        <a:t>1.0W/</a:t>
                      </a: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㎡</a:t>
                      </a: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  <a:latin typeface="한양중고딕"/>
                        </a:rPr>
                        <a:t>K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337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창호 일사취득율</a:t>
                      </a:r>
                      <a:r>
                        <a:rPr lang="en-US" altLang="ko-KR" sz="1100" kern="0" spc="0">
                          <a:solidFill>
                            <a:srgbClr val="000000"/>
                          </a:solidFill>
                          <a:effectLst/>
                          <a:latin typeface="한양중고딕"/>
                        </a:rPr>
                        <a:t>(</a:t>
                      </a: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여름</a:t>
                      </a:r>
                      <a:r>
                        <a:rPr lang="en-US" altLang="ko-KR" sz="1100" kern="0" spc="0">
                          <a:solidFill>
                            <a:srgbClr val="000000"/>
                          </a:solidFill>
                          <a:effectLst/>
                          <a:latin typeface="한양중고딕"/>
                        </a:rPr>
                        <a:t>)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  <a:latin typeface="한양중고딕"/>
                        </a:rPr>
                        <a:t>0.50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000000"/>
                          </a:solidFill>
                          <a:effectLst/>
                          <a:latin typeface="한양중고딕"/>
                        </a:rPr>
                        <a:t>0.10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337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창호 일사취득율</a:t>
                      </a:r>
                      <a:r>
                        <a:rPr lang="en-US" altLang="ko-KR" sz="1100" kern="0" spc="0">
                          <a:solidFill>
                            <a:srgbClr val="000000"/>
                          </a:solidFill>
                          <a:effectLst/>
                          <a:latin typeface="한양중고딕"/>
                        </a:rPr>
                        <a:t>(</a:t>
                      </a: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겨울</a:t>
                      </a:r>
                      <a:r>
                        <a:rPr lang="en-US" altLang="ko-KR" sz="1100" kern="0" spc="0">
                          <a:solidFill>
                            <a:srgbClr val="000000"/>
                          </a:solidFill>
                          <a:effectLst/>
                          <a:latin typeface="한양중고딕"/>
                        </a:rPr>
                        <a:t>)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000000"/>
                          </a:solidFill>
                          <a:effectLst/>
                          <a:latin typeface="한양중고딕"/>
                        </a:rPr>
                        <a:t>0.50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000000"/>
                          </a:solidFill>
                          <a:effectLst/>
                          <a:latin typeface="한양중고딕"/>
                        </a:rPr>
                        <a:t>0.50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2312988" y="3254375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7699846" y="3940070"/>
            <a:ext cx="15121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 smtClean="0"/>
              <a:t>시뮬레이션 대상 건물</a:t>
            </a:r>
            <a:endParaRPr lang="ko-KR" altLang="en-US" sz="1000" dirty="0"/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580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0" name="Group 6"/>
          <p:cNvGrpSpPr>
            <a:grpSpLocks/>
          </p:cNvGrpSpPr>
          <p:nvPr/>
        </p:nvGrpSpPr>
        <p:grpSpPr bwMode="auto">
          <a:xfrm>
            <a:off x="1026734" y="1555750"/>
            <a:ext cx="8115512" cy="4681538"/>
            <a:chOff x="521" y="980"/>
            <a:chExt cx="4703" cy="2949"/>
          </a:xfrm>
        </p:grpSpPr>
        <p:sp>
          <p:nvSpPr>
            <p:cNvPr id="9233" name="Rectangle 9"/>
            <p:cNvSpPr>
              <a:spLocks noChangeArrowheads="1"/>
            </p:cNvSpPr>
            <p:nvPr/>
          </p:nvSpPr>
          <p:spPr bwMode="auto">
            <a:xfrm>
              <a:off x="521" y="981"/>
              <a:ext cx="71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6713" rIns="89910" bIns="4671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2011.04</a:t>
              </a:r>
            </a:p>
          </p:txBody>
        </p:sp>
        <p:sp>
          <p:nvSpPr>
            <p:cNvPr id="9234" name="Rectangle 10"/>
            <p:cNvSpPr>
              <a:spLocks noChangeArrowheads="1"/>
            </p:cNvSpPr>
            <p:nvPr/>
          </p:nvSpPr>
          <p:spPr bwMode="auto">
            <a:xfrm>
              <a:off x="1240" y="981"/>
              <a:ext cx="398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6713" rIns="89910" bIns="4671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접이식 단열덧문의 공동발명 협약서 체결 </a:t>
              </a: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(</a:t>
              </a: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한국건설기술연구원</a:t>
              </a: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)</a:t>
              </a:r>
            </a:p>
          </p:txBody>
        </p:sp>
        <p:sp>
          <p:nvSpPr>
            <p:cNvPr id="9235" name="Rectangle 11"/>
            <p:cNvSpPr>
              <a:spLocks noChangeArrowheads="1"/>
            </p:cNvSpPr>
            <p:nvPr/>
          </p:nvSpPr>
          <p:spPr bwMode="auto">
            <a:xfrm>
              <a:off x="521" y="1208"/>
              <a:ext cx="71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6713" rIns="89910" bIns="4671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2011.07</a:t>
              </a:r>
            </a:p>
          </p:txBody>
        </p:sp>
        <p:sp>
          <p:nvSpPr>
            <p:cNvPr id="9236" name="Rectangle 12"/>
            <p:cNvSpPr>
              <a:spLocks noChangeArrowheads="1"/>
            </p:cNvSpPr>
            <p:nvPr/>
          </p:nvSpPr>
          <p:spPr bwMode="auto">
            <a:xfrm>
              <a:off x="1240" y="1208"/>
              <a:ext cx="398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6713" rIns="89910" bIns="4671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서울시  </a:t>
              </a: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2011 </a:t>
              </a: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년 </a:t>
              </a: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1O</a:t>
              </a: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대 </a:t>
              </a: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GT. R&amp;D  </a:t>
              </a: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연구 과제 참여</a:t>
              </a:r>
            </a:p>
          </p:txBody>
        </p:sp>
        <p:sp>
          <p:nvSpPr>
            <p:cNvPr id="9237" name="Rectangle 13"/>
            <p:cNvSpPr>
              <a:spLocks noChangeArrowheads="1"/>
            </p:cNvSpPr>
            <p:nvPr/>
          </p:nvSpPr>
          <p:spPr bwMode="auto">
            <a:xfrm>
              <a:off x="521" y="1435"/>
              <a:ext cx="71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6713" rIns="89910" bIns="4671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2011.08</a:t>
              </a:r>
            </a:p>
          </p:txBody>
        </p:sp>
        <p:sp>
          <p:nvSpPr>
            <p:cNvPr id="9238" name="Rectangle 14"/>
            <p:cNvSpPr>
              <a:spLocks noChangeArrowheads="1"/>
            </p:cNvSpPr>
            <p:nvPr/>
          </p:nvSpPr>
          <p:spPr bwMode="auto">
            <a:xfrm>
              <a:off x="1240" y="1435"/>
              <a:ext cx="398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6713" rIns="89910" bIns="4671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조달청 제 </a:t>
              </a: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3</a:t>
              </a: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자 단가  </a:t>
              </a: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MAS </a:t>
              </a: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계약 체결</a:t>
              </a:r>
            </a:p>
          </p:txBody>
        </p:sp>
        <p:sp>
          <p:nvSpPr>
            <p:cNvPr id="9239" name="Rectangle 15"/>
            <p:cNvSpPr>
              <a:spLocks noChangeArrowheads="1"/>
            </p:cNvSpPr>
            <p:nvPr/>
          </p:nvSpPr>
          <p:spPr bwMode="auto">
            <a:xfrm>
              <a:off x="521" y="1662"/>
              <a:ext cx="71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6713" rIns="89910" bIns="4671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2011.10</a:t>
              </a:r>
            </a:p>
          </p:txBody>
        </p:sp>
        <p:sp>
          <p:nvSpPr>
            <p:cNvPr id="9240" name="Rectangle 16"/>
            <p:cNvSpPr>
              <a:spLocks noChangeArrowheads="1"/>
            </p:cNvSpPr>
            <p:nvPr/>
          </p:nvSpPr>
          <p:spPr bwMode="auto">
            <a:xfrm>
              <a:off x="1240" y="1662"/>
              <a:ext cx="398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6713" rIns="89910" bIns="4671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ko-KR" altLang="en-US" sz="1200" b="1" dirty="0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결로방지를 위한 최적 창호시스템 개발</a:t>
              </a:r>
              <a:r>
                <a:rPr lang="en-US" altLang="ko-KR" sz="1200" b="1" dirty="0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(</a:t>
              </a:r>
              <a:r>
                <a:rPr lang="ko-KR" altLang="en-US" sz="1200" b="1" dirty="0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삼성물산 공동 개발</a:t>
              </a:r>
              <a:r>
                <a:rPr lang="en-US" altLang="ko-KR" sz="1200" b="1" dirty="0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)</a:t>
              </a:r>
            </a:p>
          </p:txBody>
        </p:sp>
        <p:sp>
          <p:nvSpPr>
            <p:cNvPr id="9241" name="Rectangle 20"/>
            <p:cNvSpPr>
              <a:spLocks noChangeArrowheads="1"/>
            </p:cNvSpPr>
            <p:nvPr/>
          </p:nvSpPr>
          <p:spPr bwMode="auto">
            <a:xfrm>
              <a:off x="521" y="1889"/>
              <a:ext cx="71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6713" rIns="89910" bIns="4671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2011.11</a:t>
              </a:r>
            </a:p>
          </p:txBody>
        </p:sp>
        <p:sp>
          <p:nvSpPr>
            <p:cNvPr id="9242" name="Rectangle 21"/>
            <p:cNvSpPr>
              <a:spLocks noChangeArrowheads="1"/>
            </p:cNvSpPr>
            <p:nvPr/>
          </p:nvSpPr>
          <p:spPr bwMode="auto">
            <a:xfrm>
              <a:off x="1240" y="1889"/>
              <a:ext cx="398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6713" rIns="89910" bIns="4671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고효율에너지기자재 인증 </a:t>
              </a:r>
            </a:p>
          </p:txBody>
        </p:sp>
        <p:sp>
          <p:nvSpPr>
            <p:cNvPr id="9243" name="Rectangle 22"/>
            <p:cNvSpPr>
              <a:spLocks noChangeArrowheads="1"/>
            </p:cNvSpPr>
            <p:nvPr/>
          </p:nvSpPr>
          <p:spPr bwMode="auto">
            <a:xfrm>
              <a:off x="521" y="2116"/>
              <a:ext cx="719" cy="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6713" rIns="89910" bIns="4671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2012.06</a:t>
              </a:r>
            </a:p>
          </p:txBody>
        </p:sp>
        <p:sp>
          <p:nvSpPr>
            <p:cNvPr id="9244" name="Rectangle 23"/>
            <p:cNvSpPr>
              <a:spLocks noChangeArrowheads="1"/>
            </p:cNvSpPr>
            <p:nvPr/>
          </p:nvSpPr>
          <p:spPr bwMode="auto">
            <a:xfrm>
              <a:off x="1240" y="2116"/>
              <a:ext cx="3984" cy="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6713" rIns="89910" bIns="4671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제</a:t>
              </a: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2</a:t>
              </a: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회 녹색한마당 참여</a:t>
              </a: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(</a:t>
              </a: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국토연구원</a:t>
              </a: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, </a:t>
              </a: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건설기술연구원 주관</a:t>
              </a: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)</a:t>
              </a:r>
            </a:p>
          </p:txBody>
        </p:sp>
        <p:sp>
          <p:nvSpPr>
            <p:cNvPr id="9245" name="Rectangle 24"/>
            <p:cNvSpPr>
              <a:spLocks noChangeArrowheads="1"/>
            </p:cNvSpPr>
            <p:nvPr/>
          </p:nvSpPr>
          <p:spPr bwMode="auto">
            <a:xfrm>
              <a:off x="521" y="2341"/>
              <a:ext cx="71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6713" rIns="89910" bIns="4671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2012.07</a:t>
              </a:r>
            </a:p>
          </p:txBody>
        </p:sp>
        <p:sp>
          <p:nvSpPr>
            <p:cNvPr id="9246" name="Rectangle 25"/>
            <p:cNvSpPr>
              <a:spLocks noChangeArrowheads="1"/>
            </p:cNvSpPr>
            <p:nvPr/>
          </p:nvSpPr>
          <p:spPr bwMode="auto">
            <a:xfrm>
              <a:off x="1240" y="2341"/>
              <a:ext cx="398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6713" rIns="89910" bIns="4671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에너지 효율등급 </a:t>
              </a: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1</a:t>
              </a: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등급</a:t>
              </a: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(255mm] 3</a:t>
              </a: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등급</a:t>
              </a: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(134mm) 1</a:t>
              </a: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등급</a:t>
              </a: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( 275mm) </a:t>
              </a:r>
              <a:endParaRPr lang="ko-KR" altLang="en-US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endParaRPr>
            </a:p>
          </p:txBody>
        </p:sp>
        <p:sp>
          <p:nvSpPr>
            <p:cNvPr id="9247" name="Rectangle 26"/>
            <p:cNvSpPr>
              <a:spLocks noChangeArrowheads="1"/>
            </p:cNvSpPr>
            <p:nvPr/>
          </p:nvSpPr>
          <p:spPr bwMode="auto">
            <a:xfrm>
              <a:off x="521" y="2794"/>
              <a:ext cx="71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6713" rIns="89910" bIns="4671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endParaRPr lang="en-US" altLang="ko-KR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endParaRPr>
            </a:p>
          </p:txBody>
        </p:sp>
        <p:sp>
          <p:nvSpPr>
            <p:cNvPr id="9248" name="Rectangle 27"/>
            <p:cNvSpPr>
              <a:spLocks noChangeArrowheads="1"/>
            </p:cNvSpPr>
            <p:nvPr/>
          </p:nvSpPr>
          <p:spPr bwMode="auto">
            <a:xfrm>
              <a:off x="1240" y="2794"/>
              <a:ext cx="398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6713" rIns="89910" bIns="4671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endParaRPr lang="en-US" altLang="ko-KR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endParaRPr>
            </a:p>
          </p:txBody>
        </p:sp>
        <p:sp>
          <p:nvSpPr>
            <p:cNvPr id="9249" name="Rectangle 28"/>
            <p:cNvSpPr>
              <a:spLocks noChangeArrowheads="1"/>
            </p:cNvSpPr>
            <p:nvPr/>
          </p:nvSpPr>
          <p:spPr bwMode="auto">
            <a:xfrm>
              <a:off x="521" y="3021"/>
              <a:ext cx="71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endParaRPr lang="ko-KR" alt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50" name="Rectangle 29"/>
            <p:cNvSpPr>
              <a:spLocks noChangeArrowheads="1"/>
            </p:cNvSpPr>
            <p:nvPr/>
          </p:nvSpPr>
          <p:spPr bwMode="auto">
            <a:xfrm>
              <a:off x="1240" y="3021"/>
              <a:ext cx="398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endParaRPr lang="ko-KR" alt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51" name="Rectangle 30"/>
            <p:cNvSpPr>
              <a:spLocks noChangeArrowheads="1"/>
            </p:cNvSpPr>
            <p:nvPr/>
          </p:nvSpPr>
          <p:spPr bwMode="auto">
            <a:xfrm>
              <a:off x="521" y="3248"/>
              <a:ext cx="71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endParaRPr lang="ko-KR" alt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52" name="Rectangle 31"/>
            <p:cNvSpPr>
              <a:spLocks noChangeArrowheads="1"/>
            </p:cNvSpPr>
            <p:nvPr/>
          </p:nvSpPr>
          <p:spPr bwMode="auto">
            <a:xfrm>
              <a:off x="1240" y="3248"/>
              <a:ext cx="398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endParaRPr lang="ko-KR" alt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53" name="Rectangle 32"/>
            <p:cNvSpPr>
              <a:spLocks noChangeArrowheads="1"/>
            </p:cNvSpPr>
            <p:nvPr/>
          </p:nvSpPr>
          <p:spPr bwMode="auto">
            <a:xfrm>
              <a:off x="521" y="3475"/>
              <a:ext cx="71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endParaRPr lang="ko-KR" alt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54" name="Rectangle 36"/>
            <p:cNvSpPr>
              <a:spLocks noChangeArrowheads="1"/>
            </p:cNvSpPr>
            <p:nvPr/>
          </p:nvSpPr>
          <p:spPr bwMode="auto">
            <a:xfrm>
              <a:off x="1240" y="3475"/>
              <a:ext cx="398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endParaRPr lang="ko-KR" alt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55" name="Rectangle 37"/>
            <p:cNvSpPr>
              <a:spLocks noChangeArrowheads="1"/>
            </p:cNvSpPr>
            <p:nvPr/>
          </p:nvSpPr>
          <p:spPr bwMode="auto">
            <a:xfrm>
              <a:off x="521" y="3702"/>
              <a:ext cx="71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endParaRPr lang="ko-KR" alt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56" name="Rectangle 38"/>
            <p:cNvSpPr>
              <a:spLocks noChangeArrowheads="1"/>
            </p:cNvSpPr>
            <p:nvPr/>
          </p:nvSpPr>
          <p:spPr bwMode="auto">
            <a:xfrm>
              <a:off x="1240" y="3702"/>
              <a:ext cx="398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endParaRPr lang="ko-KR" alt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57" name="Freeform 39"/>
            <p:cNvSpPr>
              <a:spLocks noChangeArrowheads="1"/>
            </p:cNvSpPr>
            <p:nvPr/>
          </p:nvSpPr>
          <p:spPr bwMode="auto">
            <a:xfrm>
              <a:off x="1240" y="980"/>
              <a:ext cx="0" cy="2949"/>
            </a:xfrm>
            <a:custGeom>
              <a:avLst/>
              <a:gdLst>
                <a:gd name="T0" fmla="*/ 0 h 2949"/>
                <a:gd name="T1" fmla="*/ 2949 h 2949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2949">
                  <a:moveTo>
                    <a:pt x="0" y="0"/>
                  </a:moveTo>
                  <a:lnTo>
                    <a:pt x="0" y="2949"/>
                  </a:lnTo>
                </a:path>
              </a:pathLst>
            </a:custGeom>
            <a:noFill/>
            <a:ln w="12501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9258" name="Freeform 40"/>
            <p:cNvSpPr>
              <a:spLocks noChangeArrowheads="1"/>
            </p:cNvSpPr>
            <p:nvPr/>
          </p:nvSpPr>
          <p:spPr bwMode="auto">
            <a:xfrm>
              <a:off x="521" y="1207"/>
              <a:ext cx="4703" cy="0"/>
            </a:xfrm>
            <a:custGeom>
              <a:avLst/>
              <a:gdLst>
                <a:gd name="T0" fmla="*/ 0 w 4703"/>
                <a:gd name="T1" fmla="*/ 4703 w 470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4703">
                  <a:moveTo>
                    <a:pt x="0" y="0"/>
                  </a:moveTo>
                  <a:lnTo>
                    <a:pt x="4703" y="0"/>
                  </a:lnTo>
                </a:path>
              </a:pathLst>
            </a:custGeom>
            <a:noFill/>
            <a:ln w="12501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9259" name="Freeform 41"/>
            <p:cNvSpPr>
              <a:spLocks noChangeArrowheads="1"/>
            </p:cNvSpPr>
            <p:nvPr/>
          </p:nvSpPr>
          <p:spPr bwMode="auto">
            <a:xfrm>
              <a:off x="521" y="1434"/>
              <a:ext cx="4703" cy="0"/>
            </a:xfrm>
            <a:custGeom>
              <a:avLst/>
              <a:gdLst>
                <a:gd name="T0" fmla="*/ 0 w 4703"/>
                <a:gd name="T1" fmla="*/ 4703 w 470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4703">
                  <a:moveTo>
                    <a:pt x="0" y="0"/>
                  </a:moveTo>
                  <a:lnTo>
                    <a:pt x="4703" y="0"/>
                  </a:lnTo>
                </a:path>
              </a:pathLst>
            </a:custGeom>
            <a:noFill/>
            <a:ln w="12501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9260" name="Freeform 42"/>
            <p:cNvSpPr>
              <a:spLocks noChangeArrowheads="1"/>
            </p:cNvSpPr>
            <p:nvPr/>
          </p:nvSpPr>
          <p:spPr bwMode="auto">
            <a:xfrm>
              <a:off x="521" y="1661"/>
              <a:ext cx="4703" cy="0"/>
            </a:xfrm>
            <a:custGeom>
              <a:avLst/>
              <a:gdLst>
                <a:gd name="T0" fmla="*/ 0 w 4703"/>
                <a:gd name="T1" fmla="*/ 4703 w 470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4703">
                  <a:moveTo>
                    <a:pt x="0" y="0"/>
                  </a:moveTo>
                  <a:lnTo>
                    <a:pt x="4703" y="0"/>
                  </a:lnTo>
                </a:path>
              </a:pathLst>
            </a:custGeom>
            <a:noFill/>
            <a:ln w="12501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9261" name="Freeform 43"/>
            <p:cNvSpPr>
              <a:spLocks noChangeArrowheads="1"/>
            </p:cNvSpPr>
            <p:nvPr/>
          </p:nvSpPr>
          <p:spPr bwMode="auto">
            <a:xfrm>
              <a:off x="521" y="1888"/>
              <a:ext cx="4703" cy="0"/>
            </a:xfrm>
            <a:custGeom>
              <a:avLst/>
              <a:gdLst>
                <a:gd name="T0" fmla="*/ 0 w 4703"/>
                <a:gd name="T1" fmla="*/ 4703 w 470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4703">
                  <a:moveTo>
                    <a:pt x="0" y="0"/>
                  </a:moveTo>
                  <a:lnTo>
                    <a:pt x="4703" y="0"/>
                  </a:lnTo>
                </a:path>
              </a:pathLst>
            </a:custGeom>
            <a:noFill/>
            <a:ln w="12501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9262" name="Freeform 44"/>
            <p:cNvSpPr>
              <a:spLocks noChangeArrowheads="1"/>
            </p:cNvSpPr>
            <p:nvPr/>
          </p:nvSpPr>
          <p:spPr bwMode="auto">
            <a:xfrm>
              <a:off x="521" y="2115"/>
              <a:ext cx="4703" cy="0"/>
            </a:xfrm>
            <a:custGeom>
              <a:avLst/>
              <a:gdLst>
                <a:gd name="T0" fmla="*/ 0 w 4703"/>
                <a:gd name="T1" fmla="*/ 4703 w 470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4703">
                  <a:moveTo>
                    <a:pt x="0" y="0"/>
                  </a:moveTo>
                  <a:lnTo>
                    <a:pt x="4703" y="0"/>
                  </a:lnTo>
                </a:path>
              </a:pathLst>
            </a:custGeom>
            <a:noFill/>
            <a:ln w="12501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9263" name="Freeform 45"/>
            <p:cNvSpPr>
              <a:spLocks noChangeArrowheads="1"/>
            </p:cNvSpPr>
            <p:nvPr/>
          </p:nvSpPr>
          <p:spPr bwMode="auto">
            <a:xfrm>
              <a:off x="521" y="2342"/>
              <a:ext cx="4703" cy="0"/>
            </a:xfrm>
            <a:custGeom>
              <a:avLst/>
              <a:gdLst>
                <a:gd name="T0" fmla="*/ 0 w 4703"/>
                <a:gd name="T1" fmla="*/ 4703 w 470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4703">
                  <a:moveTo>
                    <a:pt x="0" y="0"/>
                  </a:moveTo>
                  <a:lnTo>
                    <a:pt x="4703" y="0"/>
                  </a:lnTo>
                </a:path>
              </a:pathLst>
            </a:custGeom>
            <a:noFill/>
            <a:ln w="12501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9264" name="Freeform 46"/>
            <p:cNvSpPr>
              <a:spLocks noChangeArrowheads="1"/>
            </p:cNvSpPr>
            <p:nvPr/>
          </p:nvSpPr>
          <p:spPr bwMode="auto">
            <a:xfrm>
              <a:off x="521" y="2567"/>
              <a:ext cx="4703" cy="0"/>
            </a:xfrm>
            <a:custGeom>
              <a:avLst/>
              <a:gdLst>
                <a:gd name="T0" fmla="*/ 0 w 4703"/>
                <a:gd name="T1" fmla="*/ 4703 w 470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4703">
                  <a:moveTo>
                    <a:pt x="0" y="0"/>
                  </a:moveTo>
                  <a:lnTo>
                    <a:pt x="4703" y="0"/>
                  </a:lnTo>
                </a:path>
              </a:pathLst>
            </a:custGeom>
            <a:noFill/>
            <a:ln w="12501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9265" name="Freeform 47"/>
            <p:cNvSpPr>
              <a:spLocks noChangeArrowheads="1"/>
            </p:cNvSpPr>
            <p:nvPr/>
          </p:nvSpPr>
          <p:spPr bwMode="auto">
            <a:xfrm>
              <a:off x="521" y="2794"/>
              <a:ext cx="4703" cy="0"/>
            </a:xfrm>
            <a:custGeom>
              <a:avLst/>
              <a:gdLst>
                <a:gd name="T0" fmla="*/ 0 w 4703"/>
                <a:gd name="T1" fmla="*/ 4703 w 470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4703">
                  <a:moveTo>
                    <a:pt x="0" y="0"/>
                  </a:moveTo>
                  <a:lnTo>
                    <a:pt x="4703" y="0"/>
                  </a:lnTo>
                </a:path>
              </a:pathLst>
            </a:custGeom>
            <a:noFill/>
            <a:ln w="12501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9266" name="Freeform 48"/>
            <p:cNvSpPr>
              <a:spLocks noChangeArrowheads="1"/>
            </p:cNvSpPr>
            <p:nvPr/>
          </p:nvSpPr>
          <p:spPr bwMode="auto">
            <a:xfrm>
              <a:off x="521" y="3021"/>
              <a:ext cx="4703" cy="0"/>
            </a:xfrm>
            <a:custGeom>
              <a:avLst/>
              <a:gdLst>
                <a:gd name="T0" fmla="*/ 0 w 4703"/>
                <a:gd name="T1" fmla="*/ 4703 w 470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4703">
                  <a:moveTo>
                    <a:pt x="0" y="0"/>
                  </a:moveTo>
                  <a:lnTo>
                    <a:pt x="4703" y="0"/>
                  </a:lnTo>
                </a:path>
              </a:pathLst>
            </a:custGeom>
            <a:noFill/>
            <a:ln w="12501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9267" name="Freeform 52"/>
            <p:cNvSpPr>
              <a:spLocks noChangeArrowheads="1"/>
            </p:cNvSpPr>
            <p:nvPr/>
          </p:nvSpPr>
          <p:spPr bwMode="auto">
            <a:xfrm>
              <a:off x="521" y="3248"/>
              <a:ext cx="4703" cy="0"/>
            </a:xfrm>
            <a:custGeom>
              <a:avLst/>
              <a:gdLst>
                <a:gd name="T0" fmla="*/ 0 w 4703"/>
                <a:gd name="T1" fmla="*/ 4703 w 470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4703">
                  <a:moveTo>
                    <a:pt x="0" y="0"/>
                  </a:moveTo>
                  <a:lnTo>
                    <a:pt x="4703" y="0"/>
                  </a:lnTo>
                </a:path>
              </a:pathLst>
            </a:custGeom>
            <a:noFill/>
            <a:ln w="12501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9268" name="Freeform 53"/>
            <p:cNvSpPr>
              <a:spLocks noChangeArrowheads="1"/>
            </p:cNvSpPr>
            <p:nvPr/>
          </p:nvSpPr>
          <p:spPr bwMode="auto">
            <a:xfrm>
              <a:off x="521" y="3475"/>
              <a:ext cx="4703" cy="0"/>
            </a:xfrm>
            <a:custGeom>
              <a:avLst/>
              <a:gdLst>
                <a:gd name="T0" fmla="*/ 0 w 4703"/>
                <a:gd name="T1" fmla="*/ 4703 w 470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4703">
                  <a:moveTo>
                    <a:pt x="0" y="0"/>
                  </a:moveTo>
                  <a:lnTo>
                    <a:pt x="4703" y="0"/>
                  </a:lnTo>
                </a:path>
              </a:pathLst>
            </a:custGeom>
            <a:noFill/>
            <a:ln w="12501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9269" name="Freeform 54"/>
            <p:cNvSpPr>
              <a:spLocks noChangeArrowheads="1"/>
            </p:cNvSpPr>
            <p:nvPr/>
          </p:nvSpPr>
          <p:spPr bwMode="auto">
            <a:xfrm>
              <a:off x="521" y="3702"/>
              <a:ext cx="4703" cy="0"/>
            </a:xfrm>
            <a:custGeom>
              <a:avLst/>
              <a:gdLst>
                <a:gd name="T0" fmla="*/ 0 w 4703"/>
                <a:gd name="T1" fmla="*/ 4703 w 470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4703">
                  <a:moveTo>
                    <a:pt x="0" y="0"/>
                  </a:moveTo>
                  <a:lnTo>
                    <a:pt x="4703" y="0"/>
                  </a:lnTo>
                </a:path>
              </a:pathLst>
            </a:custGeom>
            <a:noFill/>
            <a:ln w="12501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9270" name="Freeform 55"/>
            <p:cNvSpPr>
              <a:spLocks noChangeArrowheads="1"/>
            </p:cNvSpPr>
            <p:nvPr/>
          </p:nvSpPr>
          <p:spPr bwMode="auto">
            <a:xfrm>
              <a:off x="521" y="980"/>
              <a:ext cx="0" cy="2949"/>
            </a:xfrm>
            <a:custGeom>
              <a:avLst/>
              <a:gdLst>
                <a:gd name="T0" fmla="*/ 0 h 2949"/>
                <a:gd name="T1" fmla="*/ 2949 h 2949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2949">
                  <a:moveTo>
                    <a:pt x="0" y="0"/>
                  </a:moveTo>
                  <a:lnTo>
                    <a:pt x="0" y="2949"/>
                  </a:lnTo>
                </a:path>
              </a:pathLst>
            </a:custGeom>
            <a:noFill/>
            <a:ln w="28463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9271" name="Freeform 56"/>
            <p:cNvSpPr>
              <a:spLocks noChangeArrowheads="1"/>
            </p:cNvSpPr>
            <p:nvPr/>
          </p:nvSpPr>
          <p:spPr bwMode="auto">
            <a:xfrm>
              <a:off x="5224" y="980"/>
              <a:ext cx="0" cy="2949"/>
            </a:xfrm>
            <a:custGeom>
              <a:avLst/>
              <a:gdLst>
                <a:gd name="T0" fmla="*/ 0 h 2949"/>
                <a:gd name="T1" fmla="*/ 2949 h 2949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2949">
                  <a:moveTo>
                    <a:pt x="0" y="0"/>
                  </a:moveTo>
                  <a:lnTo>
                    <a:pt x="0" y="2949"/>
                  </a:lnTo>
                </a:path>
              </a:pathLst>
            </a:custGeom>
            <a:noFill/>
            <a:ln w="28463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9272" name="Freeform 57"/>
            <p:cNvSpPr>
              <a:spLocks noChangeArrowheads="1"/>
            </p:cNvSpPr>
            <p:nvPr/>
          </p:nvSpPr>
          <p:spPr bwMode="auto">
            <a:xfrm>
              <a:off x="521" y="980"/>
              <a:ext cx="4703" cy="0"/>
            </a:xfrm>
            <a:custGeom>
              <a:avLst/>
              <a:gdLst>
                <a:gd name="T0" fmla="*/ 0 w 4703"/>
                <a:gd name="T1" fmla="*/ 4703 w 470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4703">
                  <a:moveTo>
                    <a:pt x="0" y="0"/>
                  </a:moveTo>
                  <a:lnTo>
                    <a:pt x="4703" y="0"/>
                  </a:lnTo>
                </a:path>
              </a:pathLst>
            </a:custGeom>
            <a:noFill/>
            <a:ln w="28463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9273" name="Freeform 58"/>
            <p:cNvSpPr>
              <a:spLocks noChangeArrowheads="1"/>
            </p:cNvSpPr>
            <p:nvPr/>
          </p:nvSpPr>
          <p:spPr bwMode="auto">
            <a:xfrm>
              <a:off x="521" y="3929"/>
              <a:ext cx="4703" cy="0"/>
            </a:xfrm>
            <a:custGeom>
              <a:avLst/>
              <a:gdLst>
                <a:gd name="T0" fmla="*/ 0 w 4703"/>
                <a:gd name="T1" fmla="*/ 4703 w 470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4703">
                  <a:moveTo>
                    <a:pt x="0" y="0"/>
                  </a:moveTo>
                  <a:lnTo>
                    <a:pt x="4703" y="0"/>
                  </a:lnTo>
                </a:path>
              </a:pathLst>
            </a:custGeom>
            <a:noFill/>
            <a:ln w="12501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</p:grpSp>
      <p:sp>
        <p:nvSpPr>
          <p:cNvPr id="9221" name="Rectangle 26"/>
          <p:cNvSpPr>
            <a:spLocks noChangeArrowheads="1"/>
          </p:cNvSpPr>
          <p:nvPr/>
        </p:nvSpPr>
        <p:spPr bwMode="auto">
          <a:xfrm>
            <a:off x="1028460" y="4076701"/>
            <a:ext cx="1240709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1pPr>
            <a:lvl2pPr marL="742950" indent="-285750" eaLnBrk="0" hangingPunct="0">
              <a:lnSpc>
                <a:spcPct val="110000"/>
              </a:lnSpc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2pPr>
            <a:lvl3pPr marL="1143000" indent="-228600"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3pPr>
            <a:lvl4pPr marL="1600200" indent="-228600" eaLnBrk="0" hangingPunct="0">
              <a:lnSpc>
                <a:spcPct val="110000"/>
              </a:lnSpc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4pPr>
            <a:lvl5pPr marL="2057400" indent="-228600" eaLnBrk="0" hangingPunct="0">
              <a:lnSpc>
                <a:spcPct val="110000"/>
              </a:lnSpc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en-US" altLang="ko-KR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2012.11</a:t>
            </a:r>
          </a:p>
        </p:txBody>
      </p:sp>
      <p:sp>
        <p:nvSpPr>
          <p:cNvPr id="9222" name="Rectangle 27"/>
          <p:cNvSpPr>
            <a:spLocks noChangeArrowheads="1"/>
          </p:cNvSpPr>
          <p:nvPr/>
        </p:nvSpPr>
        <p:spPr bwMode="auto">
          <a:xfrm>
            <a:off x="2269169" y="4076701"/>
            <a:ext cx="6874804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1pPr>
            <a:lvl2pPr marL="742950" indent="-285750" eaLnBrk="0" hangingPunct="0">
              <a:lnSpc>
                <a:spcPct val="110000"/>
              </a:lnSpc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2pPr>
            <a:lvl3pPr marL="1143000" indent="-228600"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3pPr>
            <a:lvl4pPr marL="1600200" indent="-228600" eaLnBrk="0" hangingPunct="0">
              <a:lnSpc>
                <a:spcPct val="110000"/>
              </a:lnSpc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4pPr>
            <a:lvl5pPr marL="2057400" indent="-228600" eaLnBrk="0" hangingPunct="0">
              <a:lnSpc>
                <a:spcPct val="110000"/>
              </a:lnSpc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ko-KR" altLang="en-US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창호프레임 연결구 특허출원</a:t>
            </a:r>
            <a:endParaRPr lang="en-US" altLang="ko-KR" sz="1200" b="1">
              <a:solidFill>
                <a:srgbClr val="000000"/>
              </a:solidFill>
              <a:latin typeface="HY헤드라인M" pitchFamily="18" charset="-127"/>
              <a:ea typeface="HY헤드라인M" pitchFamily="18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9223" name="Rectangle 26"/>
          <p:cNvSpPr>
            <a:spLocks noChangeArrowheads="1"/>
          </p:cNvSpPr>
          <p:nvPr/>
        </p:nvSpPr>
        <p:spPr bwMode="auto">
          <a:xfrm>
            <a:off x="1028460" y="4435476"/>
            <a:ext cx="1240709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1pPr>
            <a:lvl2pPr marL="742950" indent="-285750" eaLnBrk="0" hangingPunct="0">
              <a:lnSpc>
                <a:spcPct val="110000"/>
              </a:lnSpc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2pPr>
            <a:lvl3pPr marL="1143000" indent="-228600"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3pPr>
            <a:lvl4pPr marL="1600200" indent="-228600" eaLnBrk="0" hangingPunct="0">
              <a:lnSpc>
                <a:spcPct val="110000"/>
              </a:lnSpc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4pPr>
            <a:lvl5pPr marL="2057400" indent="-228600" eaLnBrk="0" hangingPunct="0">
              <a:lnSpc>
                <a:spcPct val="110000"/>
              </a:lnSpc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en-US" altLang="ko-KR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2012.12</a:t>
            </a:r>
          </a:p>
        </p:txBody>
      </p:sp>
      <p:sp>
        <p:nvSpPr>
          <p:cNvPr id="9224" name="Rectangle 27"/>
          <p:cNvSpPr>
            <a:spLocks noChangeArrowheads="1"/>
          </p:cNvSpPr>
          <p:nvPr/>
        </p:nvSpPr>
        <p:spPr bwMode="auto">
          <a:xfrm>
            <a:off x="2269169" y="4435476"/>
            <a:ext cx="6874804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1pPr>
            <a:lvl2pPr marL="742950" indent="-285750" eaLnBrk="0" hangingPunct="0">
              <a:lnSpc>
                <a:spcPct val="110000"/>
              </a:lnSpc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2pPr>
            <a:lvl3pPr marL="1143000" indent="-228600"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3pPr>
            <a:lvl4pPr marL="1600200" indent="-228600" eaLnBrk="0" hangingPunct="0">
              <a:lnSpc>
                <a:spcPct val="110000"/>
              </a:lnSpc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4pPr>
            <a:lvl5pPr marL="2057400" indent="-228600" eaLnBrk="0" hangingPunct="0">
              <a:lnSpc>
                <a:spcPct val="110000"/>
              </a:lnSpc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ko-KR" altLang="en-US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커튼월 창틀 특허출원</a:t>
            </a:r>
            <a:endParaRPr lang="en-US" altLang="ko-KR" sz="1200" b="1">
              <a:solidFill>
                <a:srgbClr val="000000"/>
              </a:solidFill>
              <a:latin typeface="HY헤드라인M" pitchFamily="18" charset="-127"/>
              <a:ea typeface="HY헤드라인M" pitchFamily="18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9225" name="Rectangle 26"/>
          <p:cNvSpPr>
            <a:spLocks noChangeArrowheads="1"/>
          </p:cNvSpPr>
          <p:nvPr/>
        </p:nvSpPr>
        <p:spPr bwMode="auto">
          <a:xfrm>
            <a:off x="1037088" y="4795838"/>
            <a:ext cx="1240708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1pPr>
            <a:lvl2pPr marL="742950" indent="-285750" eaLnBrk="0" hangingPunct="0">
              <a:lnSpc>
                <a:spcPct val="110000"/>
              </a:lnSpc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2pPr>
            <a:lvl3pPr marL="1143000" indent="-228600"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3pPr>
            <a:lvl4pPr marL="1600200" indent="-228600" eaLnBrk="0" hangingPunct="0">
              <a:lnSpc>
                <a:spcPct val="110000"/>
              </a:lnSpc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4pPr>
            <a:lvl5pPr marL="2057400" indent="-228600" eaLnBrk="0" hangingPunct="0">
              <a:lnSpc>
                <a:spcPct val="110000"/>
              </a:lnSpc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en-US" altLang="ko-KR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2012.12</a:t>
            </a:r>
          </a:p>
        </p:txBody>
      </p:sp>
      <p:sp>
        <p:nvSpPr>
          <p:cNvPr id="9226" name="Rectangle 27"/>
          <p:cNvSpPr>
            <a:spLocks noChangeArrowheads="1"/>
          </p:cNvSpPr>
          <p:nvPr/>
        </p:nvSpPr>
        <p:spPr bwMode="auto">
          <a:xfrm>
            <a:off x="2277796" y="4795838"/>
            <a:ext cx="6874804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1pPr>
            <a:lvl2pPr marL="742950" indent="-285750" eaLnBrk="0" hangingPunct="0">
              <a:lnSpc>
                <a:spcPct val="110000"/>
              </a:lnSpc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2pPr>
            <a:lvl3pPr marL="1143000" indent="-228600"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3pPr>
            <a:lvl4pPr marL="1600200" indent="-228600" eaLnBrk="0" hangingPunct="0">
              <a:lnSpc>
                <a:spcPct val="110000"/>
              </a:lnSpc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4pPr>
            <a:lvl5pPr marL="2057400" indent="-228600" eaLnBrk="0" hangingPunct="0">
              <a:lnSpc>
                <a:spcPct val="110000"/>
              </a:lnSpc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ko-KR" altLang="en-US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덧붙임 창호의 무테창 이동장치구조 특허취득</a:t>
            </a:r>
            <a:endParaRPr lang="en-US" altLang="ko-KR" sz="1200" b="1">
              <a:solidFill>
                <a:srgbClr val="000000"/>
              </a:solidFill>
              <a:latin typeface="HY헤드라인M" pitchFamily="18" charset="-127"/>
              <a:ea typeface="HY헤드라인M" pitchFamily="18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9227" name="Rectangle 26"/>
          <p:cNvSpPr>
            <a:spLocks noChangeArrowheads="1"/>
          </p:cNvSpPr>
          <p:nvPr/>
        </p:nvSpPr>
        <p:spPr bwMode="auto">
          <a:xfrm>
            <a:off x="1040539" y="5156201"/>
            <a:ext cx="124070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1pPr>
            <a:lvl2pPr marL="742950" indent="-285750" eaLnBrk="0" hangingPunct="0">
              <a:lnSpc>
                <a:spcPct val="110000"/>
              </a:lnSpc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2pPr>
            <a:lvl3pPr marL="1143000" indent="-228600"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3pPr>
            <a:lvl4pPr marL="1600200" indent="-228600" eaLnBrk="0" hangingPunct="0">
              <a:lnSpc>
                <a:spcPct val="110000"/>
              </a:lnSpc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4pPr>
            <a:lvl5pPr marL="2057400" indent="-228600" eaLnBrk="0" hangingPunct="0">
              <a:lnSpc>
                <a:spcPct val="110000"/>
              </a:lnSpc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en-US" altLang="ko-KR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2013.06</a:t>
            </a:r>
          </a:p>
        </p:txBody>
      </p:sp>
      <p:sp>
        <p:nvSpPr>
          <p:cNvPr id="9228" name="Rectangle 27"/>
          <p:cNvSpPr>
            <a:spLocks noChangeArrowheads="1"/>
          </p:cNvSpPr>
          <p:nvPr/>
        </p:nvSpPr>
        <p:spPr bwMode="auto">
          <a:xfrm>
            <a:off x="2281247" y="5156201"/>
            <a:ext cx="6874804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1pPr>
            <a:lvl2pPr marL="742950" indent="-285750" eaLnBrk="0" hangingPunct="0">
              <a:lnSpc>
                <a:spcPct val="110000"/>
              </a:lnSpc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2pPr>
            <a:lvl3pPr marL="1143000" indent="-228600"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3pPr>
            <a:lvl4pPr marL="1600200" indent="-228600" eaLnBrk="0" hangingPunct="0">
              <a:lnSpc>
                <a:spcPct val="110000"/>
              </a:lnSpc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4pPr>
            <a:lvl5pPr marL="2057400" indent="-228600" eaLnBrk="0" hangingPunct="0">
              <a:lnSpc>
                <a:spcPct val="110000"/>
              </a:lnSpc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ko-KR" altLang="en-US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가동형 고기밀 단열 덧문 특허취득</a:t>
            </a:r>
            <a:r>
              <a:rPr lang="en-US" altLang="ko-KR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 (</a:t>
            </a:r>
            <a:r>
              <a:rPr lang="ko-KR" altLang="en-US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건설기술 연구원과 공동 발명</a:t>
            </a:r>
            <a:r>
              <a:rPr lang="en-US" altLang="ko-KR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)</a:t>
            </a:r>
          </a:p>
        </p:txBody>
      </p:sp>
      <p:sp>
        <p:nvSpPr>
          <p:cNvPr id="9229" name="Rectangle 7"/>
          <p:cNvSpPr>
            <a:spLocks noChangeArrowheads="1"/>
          </p:cNvSpPr>
          <p:nvPr/>
        </p:nvSpPr>
        <p:spPr bwMode="auto">
          <a:xfrm>
            <a:off x="1026735" y="5516563"/>
            <a:ext cx="1240708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1pPr>
            <a:lvl2pPr marL="742950" indent="-285750" eaLnBrk="0" hangingPunct="0">
              <a:lnSpc>
                <a:spcPct val="110000"/>
              </a:lnSpc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2pPr>
            <a:lvl3pPr marL="1143000" indent="-228600"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3pPr>
            <a:lvl4pPr marL="1600200" indent="-228600" eaLnBrk="0" hangingPunct="0">
              <a:lnSpc>
                <a:spcPct val="110000"/>
              </a:lnSpc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4pPr>
            <a:lvl5pPr marL="2057400" indent="-228600" eaLnBrk="0" hangingPunct="0">
              <a:lnSpc>
                <a:spcPct val="110000"/>
              </a:lnSpc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en-US" altLang="ko-KR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2013.06</a:t>
            </a:r>
          </a:p>
        </p:txBody>
      </p:sp>
      <p:sp>
        <p:nvSpPr>
          <p:cNvPr id="9230" name="Rectangle 8"/>
          <p:cNvSpPr>
            <a:spLocks noChangeArrowheads="1"/>
          </p:cNvSpPr>
          <p:nvPr/>
        </p:nvSpPr>
        <p:spPr bwMode="auto">
          <a:xfrm>
            <a:off x="2267443" y="5516563"/>
            <a:ext cx="6874804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1pPr>
            <a:lvl2pPr marL="742950" indent="-285750" eaLnBrk="0" hangingPunct="0">
              <a:lnSpc>
                <a:spcPct val="110000"/>
              </a:lnSpc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2pPr>
            <a:lvl3pPr marL="1143000" indent="-228600"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3pPr>
            <a:lvl4pPr marL="1600200" indent="-228600" eaLnBrk="0" hangingPunct="0">
              <a:lnSpc>
                <a:spcPct val="110000"/>
              </a:lnSpc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4pPr>
            <a:lvl5pPr marL="2057400" indent="-228600" eaLnBrk="0" hangingPunct="0">
              <a:lnSpc>
                <a:spcPct val="110000"/>
              </a:lnSpc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ko-KR" altLang="en-US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㈜ 비룡 </a:t>
            </a:r>
            <a:r>
              <a:rPr lang="en-US" altLang="ko-KR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CHC</a:t>
            </a:r>
            <a:r>
              <a:rPr lang="ko-KR" altLang="en-US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와 기술제휴 협약</a:t>
            </a:r>
          </a:p>
        </p:txBody>
      </p:sp>
      <p:sp>
        <p:nvSpPr>
          <p:cNvPr id="9231" name="Rectangle 9"/>
          <p:cNvSpPr>
            <a:spLocks noChangeArrowheads="1"/>
          </p:cNvSpPr>
          <p:nvPr/>
        </p:nvSpPr>
        <p:spPr bwMode="auto">
          <a:xfrm>
            <a:off x="1026735" y="5876926"/>
            <a:ext cx="124070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1pPr>
            <a:lvl2pPr marL="742950" indent="-285750" eaLnBrk="0" hangingPunct="0">
              <a:lnSpc>
                <a:spcPct val="110000"/>
              </a:lnSpc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2pPr>
            <a:lvl3pPr marL="1143000" indent="-228600"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3pPr>
            <a:lvl4pPr marL="1600200" indent="-228600" eaLnBrk="0" hangingPunct="0">
              <a:lnSpc>
                <a:spcPct val="110000"/>
              </a:lnSpc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4pPr>
            <a:lvl5pPr marL="2057400" indent="-228600" eaLnBrk="0" hangingPunct="0">
              <a:lnSpc>
                <a:spcPct val="110000"/>
              </a:lnSpc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en-US" altLang="ko-KR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2013.08</a:t>
            </a:r>
          </a:p>
        </p:txBody>
      </p:sp>
      <p:sp>
        <p:nvSpPr>
          <p:cNvPr id="9232" name="Rectangle 10"/>
          <p:cNvSpPr>
            <a:spLocks noChangeArrowheads="1"/>
          </p:cNvSpPr>
          <p:nvPr/>
        </p:nvSpPr>
        <p:spPr bwMode="auto">
          <a:xfrm>
            <a:off x="2267443" y="5876926"/>
            <a:ext cx="6874804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1pPr>
            <a:lvl2pPr marL="742950" indent="-285750" eaLnBrk="0" hangingPunct="0">
              <a:lnSpc>
                <a:spcPct val="110000"/>
              </a:lnSpc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2pPr>
            <a:lvl3pPr marL="1143000" indent="-228600"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3pPr>
            <a:lvl4pPr marL="1600200" indent="-228600" eaLnBrk="0" hangingPunct="0">
              <a:lnSpc>
                <a:spcPct val="110000"/>
              </a:lnSpc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4pPr>
            <a:lvl5pPr marL="2057400" indent="-228600" eaLnBrk="0" hangingPunct="0">
              <a:lnSpc>
                <a:spcPct val="110000"/>
              </a:lnSpc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ko-KR" altLang="en-US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디밸류 커튼월 창 특허취득</a:t>
            </a:r>
            <a:endParaRPr lang="en-US" altLang="ko-KR" sz="1200" b="1">
              <a:solidFill>
                <a:srgbClr val="000000"/>
              </a:solidFill>
              <a:latin typeface="HY헤드라인M" pitchFamily="18" charset="-127"/>
              <a:ea typeface="HY헤드라인M" pitchFamily="18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58" name="모서리가 둥근 직사각형 57"/>
          <p:cNvSpPr/>
          <p:nvPr/>
        </p:nvSpPr>
        <p:spPr>
          <a:xfrm>
            <a:off x="0" y="989354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0" name="Picture 9" descr="대장이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82" y="1123853"/>
            <a:ext cx="248444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직사각형 16"/>
          <p:cNvSpPr>
            <a:spLocks noChangeArrowheads="1"/>
          </p:cNvSpPr>
          <p:nvPr/>
        </p:nvSpPr>
        <p:spPr bwMode="auto">
          <a:xfrm>
            <a:off x="1322839" y="1103214"/>
            <a:ext cx="5086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466725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b="1" dirty="0" smtClean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itchFamily="2" charset="2"/>
              </a:rPr>
              <a:t>회사연혁</a:t>
            </a:r>
            <a:endParaRPr kumimoji="0" lang="en-US" altLang="ko-KR" sz="2000" b="1" kern="0" dirty="0">
              <a:solidFill>
                <a:schemeClr val="tx1">
                  <a:lumMod val="50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62" name="그림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936426" y="1124744"/>
            <a:ext cx="1872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3)</a:t>
            </a:r>
            <a:r>
              <a:rPr lang="ko-KR" altLang="en-US" sz="1400" b="1" dirty="0" smtClean="0"/>
              <a:t>시뮬레이션 결과</a:t>
            </a:r>
            <a:endParaRPr lang="en-US" altLang="ko-KR" sz="1400" b="1" dirty="0" smtClean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936427" y="4581128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2)</a:t>
            </a:r>
            <a:r>
              <a:rPr lang="ko-KR" altLang="en-US" sz="1400" b="1" dirty="0" smtClean="0"/>
              <a:t>냉난방 에너지 </a:t>
            </a:r>
            <a:r>
              <a:rPr lang="ko-KR" altLang="en-US" sz="1400" b="1" dirty="0" err="1" smtClean="0"/>
              <a:t>절감률</a:t>
            </a:r>
            <a:endParaRPr lang="en-US" altLang="ko-KR" sz="1400" b="1" dirty="0" smtClean="0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2312988" y="3254375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1" name="_x247881968" descr="EMB0000132806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74" y="1564035"/>
            <a:ext cx="4904935" cy="280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033755"/>
              </p:ext>
            </p:extLst>
          </p:nvPr>
        </p:nvGraphicFramePr>
        <p:xfrm>
          <a:off x="2520603" y="5034112"/>
          <a:ext cx="5338318" cy="1347216"/>
        </p:xfrm>
        <a:graphic>
          <a:graphicData uri="http://schemas.openxmlformats.org/drawingml/2006/table">
            <a:tbl>
              <a:tblPr/>
              <a:tblGrid>
                <a:gridCol w="1130300"/>
                <a:gridCol w="1071626"/>
                <a:gridCol w="1071626"/>
                <a:gridCol w="1071626"/>
                <a:gridCol w="993140"/>
              </a:tblGrid>
              <a:tr h="470916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baseline="0" dirty="0" smtClean="0">
                          <a:solidFill>
                            <a:srgbClr val="FFFFFF"/>
                          </a:solidFill>
                          <a:effectLst/>
                          <a:ea typeface="한양중고딕"/>
                        </a:rPr>
                        <a:t>  </a:t>
                      </a:r>
                      <a:r>
                        <a:rPr lang="ko-KR" altLang="en-US" sz="1100" b="1" kern="0" spc="0" dirty="0">
                          <a:solidFill>
                            <a:srgbClr val="FFFFFF"/>
                          </a:solidFill>
                          <a:effectLst/>
                          <a:ea typeface="한양중고딕"/>
                        </a:rPr>
                        <a:t>　 구 분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F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FFFFFF"/>
                          </a:solidFill>
                          <a:effectLst/>
                          <a:ea typeface="한양중고딕"/>
                        </a:rPr>
                        <a:t>일반커튼월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FFFFFF"/>
                          </a:solidFill>
                          <a:effectLst/>
                          <a:ea typeface="한양중고딕"/>
                        </a:rPr>
                        <a:t>구조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F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FFFFFF"/>
                          </a:solidFill>
                          <a:effectLst/>
                          <a:ea typeface="한양중고딕"/>
                        </a:rPr>
                        <a:t>초슬림 이중외피구조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F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FFFFFF"/>
                          </a:solidFill>
                          <a:effectLst/>
                          <a:ea typeface="한양중고딕"/>
                        </a:rPr>
                        <a:t>절감량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F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FFFFFF"/>
                          </a:solidFill>
                          <a:effectLst/>
                          <a:ea typeface="한양중고딕"/>
                        </a:rPr>
                        <a:t>절감율</a:t>
                      </a:r>
                      <a:r>
                        <a:rPr lang="en-US" altLang="ko-KR" sz="1100" b="1" kern="0" spc="0">
                          <a:solidFill>
                            <a:srgbClr val="FFFFFF"/>
                          </a:solidFill>
                          <a:effectLst/>
                          <a:latin typeface="한양중고딕"/>
                        </a:rPr>
                        <a:t>(%)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5F97"/>
                    </a:solidFill>
                  </a:tcPr>
                </a:tc>
              </a:tr>
              <a:tr h="317373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냉방</a:t>
                      </a:r>
                      <a:r>
                        <a:rPr lang="en-US" altLang="ko-KR" sz="1100" kern="0" spc="0">
                          <a:solidFill>
                            <a:srgbClr val="000000"/>
                          </a:solidFill>
                          <a:effectLst/>
                          <a:latin typeface="한양중고딕"/>
                        </a:rPr>
                        <a:t>(</a:t>
                      </a: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  <a:latin typeface="한양중고딕"/>
                        </a:rPr>
                        <a:t>MWh/yr)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  <a:latin typeface="한양중고딕"/>
                        </a:rPr>
                        <a:t>325.2 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  <a:latin typeface="한양중고딕"/>
                        </a:rPr>
                        <a:t>250.7 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  <a:latin typeface="한양중고딕"/>
                        </a:rPr>
                        <a:t>74.5 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  <a:latin typeface="한양중고딕"/>
                        </a:rPr>
                        <a:t>23%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373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ea typeface="한양중고딕"/>
                        </a:rPr>
                        <a:t>난방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  <a:latin typeface="한양중고딕"/>
                        </a:rPr>
                        <a:t>(</a:t>
                      </a:r>
                      <a:r>
                        <a:rPr lang="en-US" sz="1100" kern="0" spc="0" dirty="0">
                          <a:solidFill>
                            <a:srgbClr val="000000"/>
                          </a:solidFill>
                          <a:effectLst/>
                          <a:latin typeface="한양중고딕"/>
                        </a:rPr>
                        <a:t>MWh/</a:t>
                      </a:r>
                      <a:r>
                        <a:rPr lang="en-US" sz="1100" kern="0" spc="0" dirty="0" err="1">
                          <a:solidFill>
                            <a:srgbClr val="000000"/>
                          </a:solidFill>
                          <a:effectLst/>
                          <a:latin typeface="한양중고딕"/>
                        </a:rPr>
                        <a:t>yr</a:t>
                      </a:r>
                      <a:r>
                        <a:rPr lang="en-US" sz="1100" kern="0" spc="0" dirty="0">
                          <a:solidFill>
                            <a:srgbClr val="000000"/>
                          </a:solidFill>
                          <a:effectLst/>
                          <a:latin typeface="한양중고딕"/>
                        </a:rPr>
                        <a:t>)</a:t>
                      </a:r>
                      <a:endParaRPr lang="en-US" sz="11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000000"/>
                          </a:solidFill>
                          <a:effectLst/>
                          <a:latin typeface="한양중고딕"/>
                        </a:rPr>
                        <a:t>694.3 </a:t>
                      </a:r>
                      <a:endParaRPr lang="en-US" sz="11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  <a:latin typeface="한양중고딕"/>
                        </a:rPr>
                        <a:t>452.5 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  <a:latin typeface="한양중고딕"/>
                        </a:rPr>
                        <a:t>241.8 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000000"/>
                          </a:solidFill>
                          <a:effectLst/>
                          <a:latin typeface="한양중고딕"/>
                        </a:rPr>
                        <a:t>35%</a:t>
                      </a:r>
                      <a:endParaRPr lang="en-US" sz="11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300288" y="3189288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  <p:sp>
        <p:nvSpPr>
          <p:cNvPr id="15" name="직사각형 14"/>
          <p:cNvSpPr/>
          <p:nvPr/>
        </p:nvSpPr>
        <p:spPr>
          <a:xfrm>
            <a:off x="1728515" y="385500"/>
            <a:ext cx="806521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b="1" dirty="0"/>
              <a:t>■</a:t>
            </a:r>
            <a:r>
              <a:rPr lang="ko-KR" altLang="en-US" sz="2600" b="1" dirty="0"/>
              <a:t> 이중외피 </a:t>
            </a:r>
            <a:r>
              <a:rPr lang="ko-KR" altLang="en-US" sz="2600" b="1" dirty="0" err="1"/>
              <a:t>커튼월시스템의</a:t>
            </a:r>
            <a:r>
              <a:rPr lang="ko-KR" altLang="en-US" sz="2600" b="1" dirty="0"/>
              <a:t> </a:t>
            </a:r>
            <a:r>
              <a:rPr lang="ko-KR" altLang="en-US" sz="2600" b="1" dirty="0" err="1"/>
              <a:t>에너지절감률</a:t>
            </a:r>
            <a:r>
              <a:rPr lang="ko-KR" altLang="en-US" sz="2600" b="1" dirty="0"/>
              <a:t> 시뮬레이션</a:t>
            </a:r>
            <a:endParaRPr lang="ko-KR" altLang="en-US" sz="2600" dirty="0"/>
          </a:p>
        </p:txBody>
      </p:sp>
    </p:spTree>
    <p:extLst>
      <p:ext uri="{BB962C8B-B14F-4D97-AF65-F5344CB8AC3E}">
        <p14:creationId xmlns:p14="http://schemas.microsoft.com/office/powerpoint/2010/main" val="4632634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1982962" y="332656"/>
            <a:ext cx="32015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0"/>
            <a:r>
              <a:rPr lang="ko-KR" altLang="en-US" b="1" dirty="0" smtClean="0"/>
              <a:t>■</a:t>
            </a:r>
            <a:r>
              <a:rPr lang="ko-KR" altLang="en-US" sz="2800" b="1" dirty="0" smtClean="0"/>
              <a:t> 계절별 운용방안</a:t>
            </a:r>
            <a:endParaRPr lang="ko-KR" altLang="en-US" sz="2800" b="1" dirty="0"/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864419" y="1268760"/>
            <a:ext cx="80648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① 여름철</a:t>
            </a:r>
          </a:p>
          <a:p>
            <a:pPr marL="285750" indent="-285750">
              <a:buFontTx/>
              <a:buChar char="-"/>
            </a:pPr>
            <a:r>
              <a:rPr lang="ko-KR" altLang="en-US" sz="1400" dirty="0" smtClean="0"/>
              <a:t>여름철 </a:t>
            </a:r>
            <a:r>
              <a:rPr lang="ko-KR" altLang="en-US" sz="1400" dirty="0"/>
              <a:t>주간에 실내환경 조건에 따라 블라인드 개폐 및 </a:t>
            </a:r>
            <a:r>
              <a:rPr lang="ko-KR" altLang="en-US" sz="1400" dirty="0" err="1"/>
              <a:t>슬릿</a:t>
            </a:r>
            <a:r>
              <a:rPr lang="ko-KR" altLang="en-US" sz="1400" dirty="0"/>
              <a:t> 각도를 조절하여 </a:t>
            </a:r>
            <a:r>
              <a:rPr lang="ko-KR" altLang="en-US" sz="1400" dirty="0" err="1" smtClean="0"/>
              <a:t>일사열</a:t>
            </a:r>
            <a:r>
              <a:rPr lang="ko-KR" altLang="en-US" sz="1400" dirty="0" smtClean="0"/>
              <a:t> 취득계수</a:t>
            </a:r>
            <a:endParaRPr lang="en-US" altLang="ko-KR" sz="1400" dirty="0" smtClean="0"/>
          </a:p>
          <a:p>
            <a:r>
              <a:rPr lang="en-US" altLang="ko-KR" sz="1400" dirty="0"/>
              <a:t> </a:t>
            </a:r>
            <a:r>
              <a:rPr lang="en-US" altLang="ko-KR" sz="1400" dirty="0" smtClean="0"/>
              <a:t>    (</a:t>
            </a:r>
            <a:r>
              <a:rPr lang="en-US" altLang="ko-KR" sz="1400" dirty="0"/>
              <a:t>SHGC) 0.1 </a:t>
            </a:r>
            <a:r>
              <a:rPr lang="ko-KR" altLang="en-US" sz="1400" dirty="0"/>
              <a:t>이하 수준 유지를 통한 냉방에너지 절감</a:t>
            </a:r>
          </a:p>
          <a:p>
            <a:r>
              <a:rPr lang="en-US" altLang="ko-KR" sz="1400" dirty="0"/>
              <a:t>- </a:t>
            </a:r>
            <a:r>
              <a:rPr lang="en-US" altLang="ko-KR" sz="1400" dirty="0" smtClean="0"/>
              <a:t>  </a:t>
            </a:r>
            <a:r>
              <a:rPr lang="ko-KR" altLang="en-US" sz="1400" dirty="0" smtClean="0"/>
              <a:t>외측 </a:t>
            </a:r>
            <a:r>
              <a:rPr lang="ko-KR" altLang="en-US" sz="1400" dirty="0" err="1"/>
              <a:t>개구부를</a:t>
            </a:r>
            <a:r>
              <a:rPr lang="ko-KR" altLang="en-US" sz="1400" dirty="0"/>
              <a:t> 최대한 개방하여 </a:t>
            </a:r>
            <a:r>
              <a:rPr lang="ko-KR" altLang="en-US" sz="1400" dirty="0" err="1"/>
              <a:t>중공층의</a:t>
            </a:r>
            <a:r>
              <a:rPr lang="ko-KR" altLang="en-US" sz="1400" dirty="0"/>
              <a:t> 온도를 외기온도 수준으로 확보</a:t>
            </a:r>
          </a:p>
          <a:p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4419" y="2420888"/>
            <a:ext cx="83529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② </a:t>
            </a:r>
            <a:r>
              <a:rPr lang="ko-KR" altLang="en-US" dirty="0" err="1"/>
              <a:t>중간기</a:t>
            </a:r>
            <a:endParaRPr lang="ko-KR" altLang="en-US" dirty="0"/>
          </a:p>
          <a:p>
            <a:pPr marL="285750" indent="-285750">
              <a:buFontTx/>
              <a:buChar char="-"/>
            </a:pPr>
            <a:r>
              <a:rPr lang="ko-KR" altLang="en-US" sz="1400" dirty="0" smtClean="0"/>
              <a:t>실내 </a:t>
            </a:r>
            <a:r>
              <a:rPr lang="ko-KR" altLang="en-US" sz="1400" dirty="0"/>
              <a:t>환경조건에 따라 거주자가 블라인드 개폐 및 </a:t>
            </a:r>
            <a:r>
              <a:rPr lang="ko-KR" altLang="en-US" sz="1400" dirty="0" err="1"/>
              <a:t>슬릿</a:t>
            </a:r>
            <a:r>
              <a:rPr lang="ko-KR" altLang="en-US" sz="1400" dirty="0"/>
              <a:t> 각도를 조절하여 </a:t>
            </a:r>
            <a:r>
              <a:rPr lang="ko-KR" altLang="en-US" sz="1400" dirty="0" err="1" smtClean="0"/>
              <a:t>일사열</a:t>
            </a:r>
            <a:endParaRPr lang="en-US" altLang="ko-KR" sz="1400" dirty="0" smtClean="0"/>
          </a:p>
          <a:p>
            <a:r>
              <a:rPr lang="en-US" altLang="ko-KR" sz="1400" dirty="0"/>
              <a:t> </a:t>
            </a:r>
            <a:r>
              <a:rPr lang="en-US" altLang="ko-KR" sz="1400" dirty="0" smtClean="0"/>
              <a:t>   </a:t>
            </a:r>
            <a:r>
              <a:rPr lang="ko-KR" altLang="en-US" sz="1400" dirty="0" smtClean="0"/>
              <a:t>취득계수</a:t>
            </a:r>
            <a:r>
              <a:rPr lang="en-US" altLang="ko-KR" sz="1400" dirty="0"/>
              <a:t>(SHGC)</a:t>
            </a:r>
            <a:r>
              <a:rPr lang="ko-KR" altLang="en-US" sz="1400" dirty="0"/>
              <a:t>를 </a:t>
            </a:r>
            <a:r>
              <a:rPr lang="en-US" altLang="ko-KR" sz="1400" dirty="0"/>
              <a:t>0.1~0.5</a:t>
            </a:r>
            <a:r>
              <a:rPr lang="ko-KR" altLang="en-US" sz="1400" dirty="0"/>
              <a:t>로 제어</a:t>
            </a:r>
          </a:p>
          <a:p>
            <a:pPr marL="285750" indent="-285750">
              <a:buFontTx/>
              <a:buChar char="-"/>
            </a:pPr>
            <a:r>
              <a:rPr lang="ko-KR" altLang="en-US" sz="1400" dirty="0" smtClean="0"/>
              <a:t>최대한 </a:t>
            </a:r>
            <a:r>
              <a:rPr lang="ko-KR" altLang="en-US" sz="1400" dirty="0"/>
              <a:t>외기가 도입될 수 있도록 실내 및 외부 </a:t>
            </a:r>
            <a:r>
              <a:rPr lang="ko-KR" altLang="en-US" sz="1400" dirty="0" err="1"/>
              <a:t>개구부를</a:t>
            </a:r>
            <a:r>
              <a:rPr lang="ko-KR" altLang="en-US" sz="1400" dirty="0"/>
              <a:t> 조절하여 통풍을 통해 </a:t>
            </a:r>
            <a:r>
              <a:rPr lang="ko-KR" altLang="en-US" sz="1400" dirty="0" smtClean="0"/>
              <a:t>자연</a:t>
            </a:r>
            <a:endParaRPr lang="en-US" altLang="ko-KR" sz="1400" dirty="0" smtClean="0"/>
          </a:p>
          <a:p>
            <a:r>
              <a:rPr lang="ko-KR" altLang="en-US" sz="1400" dirty="0" smtClean="0"/>
              <a:t>    냉방 </a:t>
            </a:r>
            <a:r>
              <a:rPr lang="ko-KR" altLang="en-US" sz="1400" dirty="0"/>
              <a:t>확보 및 </a:t>
            </a:r>
            <a:r>
              <a:rPr lang="en-US" altLang="ko-KR" sz="1400" dirty="0"/>
              <a:t>HVAC </a:t>
            </a:r>
            <a:r>
              <a:rPr lang="ko-KR" altLang="en-US" sz="1400" dirty="0"/>
              <a:t>에너지 절감</a:t>
            </a:r>
          </a:p>
          <a:p>
            <a:pPr marL="285750" indent="-285750">
              <a:buFontTx/>
              <a:buChar char="-"/>
            </a:pPr>
            <a:r>
              <a:rPr lang="ko-KR" altLang="en-US" sz="1400" dirty="0" smtClean="0"/>
              <a:t>블라인드를 </a:t>
            </a:r>
            <a:r>
              <a:rPr lang="ko-KR" altLang="en-US" sz="1400" dirty="0"/>
              <a:t>개방하지 않고 </a:t>
            </a:r>
            <a:r>
              <a:rPr lang="ko-KR" altLang="en-US" sz="1400" dirty="0" err="1"/>
              <a:t>슬릿</a:t>
            </a:r>
            <a:r>
              <a:rPr lang="ko-KR" altLang="en-US" sz="1400" dirty="0"/>
              <a:t> 각도만 수평으로 유지하여도 바람에 의한 </a:t>
            </a:r>
            <a:r>
              <a:rPr lang="ko-KR" altLang="en-US" sz="1400" dirty="0" smtClean="0"/>
              <a:t>블라인드의    </a:t>
            </a:r>
            <a:endParaRPr lang="en-US" altLang="ko-KR" sz="1400" dirty="0" smtClean="0"/>
          </a:p>
          <a:p>
            <a:r>
              <a:rPr lang="ko-KR" altLang="en-US" sz="1400" dirty="0" smtClean="0"/>
              <a:t>    </a:t>
            </a:r>
            <a:r>
              <a:rPr lang="ko-KR" altLang="en-US" sz="1400" dirty="0" err="1" smtClean="0"/>
              <a:t>흔들림없이</a:t>
            </a:r>
            <a:r>
              <a:rPr lang="ko-KR" altLang="en-US" sz="1400" dirty="0" smtClean="0"/>
              <a:t> </a:t>
            </a:r>
            <a:r>
              <a:rPr lang="ko-KR" altLang="en-US" sz="1400" dirty="0"/>
              <a:t>자연 통풍 유도 가능</a:t>
            </a:r>
          </a:p>
          <a:p>
            <a:endParaRPr lang="ko-KR" altLang="en-US" dirty="0"/>
          </a:p>
        </p:txBody>
      </p:sp>
      <p:pic>
        <p:nvPicPr>
          <p:cNvPr id="2055" name="_x247884048" descr="EMB00001328067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495" y="4638328"/>
            <a:ext cx="2843213" cy="159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_x246449672" descr="EMB00001328067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939" y="4648969"/>
            <a:ext cx="2843213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92611" y="6294512"/>
            <a:ext cx="7920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b="1" dirty="0" smtClean="0"/>
              <a:t>여름철 주간</a:t>
            </a:r>
            <a:endParaRPr lang="ko-KR" altLang="en-US" sz="9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533297" y="6294512"/>
            <a:ext cx="7920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b="1" dirty="0" err="1" smtClean="0"/>
              <a:t>중간기</a:t>
            </a:r>
            <a:r>
              <a:rPr lang="ko-KR" altLang="en-US" sz="900" b="1" dirty="0" smtClean="0"/>
              <a:t> 주간</a:t>
            </a:r>
            <a:endParaRPr lang="ko-KR" altLang="en-US" sz="900" b="1" dirty="0"/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3944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864419" y="1268760"/>
            <a:ext cx="835292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③ 겨울철</a:t>
            </a:r>
          </a:p>
          <a:p>
            <a:pPr marL="285750" indent="-285750">
              <a:buFontTx/>
              <a:buChar char="-"/>
            </a:pPr>
            <a:endParaRPr lang="en-US" altLang="ko-KR" sz="1400" dirty="0" smtClean="0"/>
          </a:p>
          <a:p>
            <a:pPr marL="285750" indent="-285750">
              <a:buFontTx/>
              <a:buChar char="-"/>
            </a:pPr>
            <a:r>
              <a:rPr lang="ko-KR" altLang="en-US" sz="1400" dirty="0" smtClean="0"/>
              <a:t>주간</a:t>
            </a:r>
            <a:r>
              <a:rPr lang="en-US" altLang="ko-KR" sz="1400" dirty="0"/>
              <a:t>: </a:t>
            </a:r>
            <a:r>
              <a:rPr lang="ko-KR" altLang="en-US" sz="1400" dirty="0"/>
              <a:t>기능성 블라인드를 개방하여 </a:t>
            </a:r>
            <a:r>
              <a:rPr lang="ko-KR" altLang="en-US" sz="1400" dirty="0" err="1"/>
              <a:t>일사열취득계수</a:t>
            </a:r>
            <a:r>
              <a:rPr lang="en-US" altLang="ko-KR" sz="1400" dirty="0"/>
              <a:t>(SHGC) 0.5 </a:t>
            </a:r>
            <a:r>
              <a:rPr lang="ko-KR" altLang="en-US" sz="1400" dirty="0"/>
              <a:t>이상 확보하고 </a:t>
            </a:r>
            <a:r>
              <a:rPr lang="en-US" altLang="ko-KR" sz="1400" dirty="0"/>
              <a:t>1.0W/</a:t>
            </a:r>
            <a:r>
              <a:rPr lang="ko-KR" altLang="en-US" sz="1400" dirty="0"/>
              <a:t>㎡</a:t>
            </a:r>
            <a:r>
              <a:rPr lang="en-US" altLang="ko-KR" sz="1400" dirty="0"/>
              <a:t>K </a:t>
            </a:r>
            <a:r>
              <a:rPr lang="ko-KR" altLang="en-US" sz="1400" dirty="0"/>
              <a:t>이하 수준 </a:t>
            </a:r>
            <a:endParaRPr lang="en-US" altLang="ko-KR" sz="1400" dirty="0" smtClean="0"/>
          </a:p>
          <a:p>
            <a:r>
              <a:rPr lang="ko-KR" altLang="en-US" sz="1400" dirty="0" smtClean="0"/>
              <a:t>     및 </a:t>
            </a:r>
            <a:r>
              <a:rPr lang="ko-KR" altLang="en-US" sz="1400" dirty="0"/>
              <a:t>기밀 </a:t>
            </a:r>
            <a:r>
              <a:rPr lang="en-US" altLang="ko-KR" sz="1400" dirty="0"/>
              <a:t>1</a:t>
            </a:r>
            <a:r>
              <a:rPr lang="ko-KR" altLang="en-US" sz="1400" dirty="0"/>
              <a:t>등급의 창호 단열성능을 통한 난방에너지 절감</a:t>
            </a:r>
          </a:p>
          <a:p>
            <a:endParaRPr lang="en-US" altLang="ko-KR" sz="1400" dirty="0" smtClean="0"/>
          </a:p>
          <a:p>
            <a:r>
              <a:rPr lang="en-US" altLang="ko-KR" sz="1400" dirty="0" smtClean="0"/>
              <a:t>-   </a:t>
            </a:r>
            <a:r>
              <a:rPr lang="ko-KR" altLang="en-US" sz="1400" dirty="0" smtClean="0"/>
              <a:t>야간</a:t>
            </a:r>
            <a:r>
              <a:rPr lang="en-US" altLang="ko-KR" sz="1400" dirty="0"/>
              <a:t>: </a:t>
            </a:r>
            <a:r>
              <a:rPr lang="ko-KR" altLang="en-US" sz="1400" dirty="0"/>
              <a:t>기능성 블라인드 개폐를 통해 천공의 </a:t>
            </a:r>
            <a:r>
              <a:rPr lang="ko-KR" altLang="en-US" sz="1400" dirty="0" smtClean="0"/>
              <a:t>냉</a:t>
            </a:r>
            <a:r>
              <a:rPr lang="en-US" altLang="ko-KR" sz="1400" dirty="0" smtClean="0"/>
              <a:t>,</a:t>
            </a:r>
            <a:r>
              <a:rPr lang="ko-KR" altLang="en-US" sz="1400" dirty="0" smtClean="0"/>
              <a:t>복사 </a:t>
            </a:r>
            <a:r>
              <a:rPr lang="ko-KR" altLang="en-US" sz="1400" dirty="0"/>
              <a:t>차단 및 </a:t>
            </a:r>
            <a:r>
              <a:rPr lang="ko-KR" altLang="en-US" sz="1400" dirty="0" err="1"/>
              <a:t>중공층내의</a:t>
            </a:r>
            <a:r>
              <a:rPr lang="ko-KR" altLang="en-US" sz="1400" dirty="0"/>
              <a:t> </a:t>
            </a:r>
            <a:r>
              <a:rPr lang="ko-KR" altLang="en-US" sz="1400" dirty="0" smtClean="0"/>
              <a:t>이중 </a:t>
            </a:r>
            <a:r>
              <a:rPr lang="ko-KR" altLang="en-US" sz="1400" dirty="0" err="1" smtClean="0"/>
              <a:t>공기막</a:t>
            </a:r>
            <a:r>
              <a:rPr lang="en-US" altLang="ko-KR" sz="1400" dirty="0"/>
              <a:t>(air barrier) </a:t>
            </a:r>
            <a:r>
              <a:rPr lang="ko-KR" altLang="en-US" sz="1400" dirty="0"/>
              <a:t>을 </a:t>
            </a:r>
            <a:r>
              <a:rPr lang="ko-KR" altLang="en-US" sz="1400" dirty="0" smtClean="0"/>
              <a:t>     </a:t>
            </a:r>
            <a:endParaRPr lang="en-US" altLang="ko-KR" sz="1400" dirty="0" smtClean="0"/>
          </a:p>
          <a:p>
            <a:r>
              <a:rPr lang="en-US" altLang="ko-KR" sz="1400" dirty="0" smtClean="0"/>
              <a:t>     </a:t>
            </a:r>
            <a:r>
              <a:rPr lang="ko-KR" altLang="en-US" sz="1400" dirty="0" smtClean="0"/>
              <a:t>형성하여 단열성능 </a:t>
            </a:r>
            <a:r>
              <a:rPr lang="en-US" altLang="ko-KR" sz="1400" dirty="0" smtClean="0"/>
              <a:t>0.9W/</a:t>
            </a:r>
            <a:r>
              <a:rPr lang="ko-KR" altLang="en-US" sz="1400" dirty="0" smtClean="0"/>
              <a:t>㎡</a:t>
            </a:r>
            <a:r>
              <a:rPr lang="en-US" altLang="ko-KR" sz="1400" dirty="0" smtClean="0"/>
              <a:t>K </a:t>
            </a:r>
            <a:r>
              <a:rPr lang="ko-KR" altLang="en-US" sz="1400" dirty="0" smtClean="0"/>
              <a:t>이하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기밀 </a:t>
            </a:r>
            <a:r>
              <a:rPr lang="en-US" altLang="ko-KR" sz="1400" dirty="0" smtClean="0"/>
              <a:t>1</a:t>
            </a:r>
            <a:r>
              <a:rPr lang="ko-KR" altLang="en-US" sz="1400" dirty="0" smtClean="0"/>
              <a:t>등급 확보를 통한 난방에너지 절감</a:t>
            </a:r>
            <a:endParaRPr lang="ko-KR" altLang="en-US" sz="1400" dirty="0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52400" y="152400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557775" y="6165304"/>
            <a:ext cx="7920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b="1" dirty="0" smtClean="0"/>
              <a:t>겨울철 주간</a:t>
            </a:r>
            <a:endParaRPr lang="ko-KR" altLang="en-US" sz="9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525975" y="6165304"/>
            <a:ext cx="7920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b="1" dirty="0" smtClean="0"/>
              <a:t>겨울철 야간</a:t>
            </a:r>
            <a:endParaRPr lang="ko-KR" altLang="en-US" sz="900" b="1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247884688" descr="EMB00001328068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960" y="4426675"/>
            <a:ext cx="2966859" cy="166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93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5" name="_x246450472" descr="EMB00001328068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931" y="4431690"/>
            <a:ext cx="2960154" cy="166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직사각형 17"/>
          <p:cNvSpPr/>
          <p:nvPr/>
        </p:nvSpPr>
        <p:spPr>
          <a:xfrm>
            <a:off x="1982962" y="332656"/>
            <a:ext cx="32015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0"/>
            <a:r>
              <a:rPr lang="ko-KR" altLang="en-US" b="1" dirty="0" smtClean="0"/>
              <a:t>■</a:t>
            </a:r>
            <a:r>
              <a:rPr lang="ko-KR" altLang="en-US" sz="2800" b="1" dirty="0" smtClean="0"/>
              <a:t> 계절별 운용방안</a:t>
            </a:r>
            <a:endParaRPr lang="ko-KR" altLang="en-US" sz="2800" b="1" dirty="0"/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012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9" y="3244334"/>
            <a:ext cx="9937750" cy="3789040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7736" y="2132856"/>
            <a:ext cx="8139611" cy="1872208"/>
          </a:xfrm>
        </p:spPr>
        <p:txBody>
          <a:bodyPr/>
          <a:lstStyle/>
          <a:p>
            <a:pPr algn="l"/>
            <a:r>
              <a:rPr lang="ko-KR" altLang="en-US" sz="2800" b="1" dirty="0" err="1" smtClean="0">
                <a:latin typeface="+mj-ea"/>
              </a:rPr>
              <a:t>리모델링에</a:t>
            </a:r>
            <a:r>
              <a:rPr lang="ko-KR" altLang="en-US" sz="2800" b="1" dirty="0" smtClean="0">
                <a:latin typeface="+mj-ea"/>
              </a:rPr>
              <a:t> 적합한</a:t>
            </a:r>
            <a:r>
              <a:rPr lang="en-US" altLang="ko-KR" sz="2800" b="1" dirty="0" smtClean="0">
                <a:latin typeface="+mj-ea"/>
              </a:rPr>
              <a:t/>
            </a:r>
            <a:br>
              <a:rPr lang="en-US" altLang="ko-KR" sz="2800" b="1" dirty="0" smtClean="0">
                <a:latin typeface="+mj-ea"/>
              </a:rPr>
            </a:br>
            <a:r>
              <a:rPr lang="ko-KR" altLang="en-US" sz="5400" b="1" dirty="0" smtClean="0">
                <a:latin typeface="+mj-ea"/>
              </a:rPr>
              <a:t>기존창</a:t>
            </a:r>
            <a:r>
              <a:rPr lang="ko-KR" altLang="en-US" sz="5400" b="1" dirty="0" smtClean="0">
                <a:solidFill>
                  <a:schemeClr val="tx1"/>
                </a:solidFill>
                <a:latin typeface="+mj-ea"/>
              </a:rPr>
              <a:t>호 </a:t>
            </a:r>
            <a:r>
              <a:rPr lang="en-US" altLang="ko-KR" sz="5400" b="1" dirty="0" smtClean="0">
                <a:solidFill>
                  <a:schemeClr val="tx1"/>
                </a:solidFill>
                <a:latin typeface="+mj-ea"/>
              </a:rPr>
              <a:t>Reform </a:t>
            </a:r>
            <a:r>
              <a:rPr lang="ko-KR" altLang="en-US" sz="5400" b="1" dirty="0" smtClean="0">
                <a:solidFill>
                  <a:schemeClr val="tx1"/>
                </a:solidFill>
                <a:latin typeface="+mj-ea"/>
              </a:rPr>
              <a:t>시스템</a:t>
            </a:r>
            <a:r>
              <a:rPr lang="en-US" altLang="ko-KR" sz="5400" b="1" dirty="0">
                <a:latin typeface="+mj-ea"/>
              </a:rPr>
              <a:t/>
            </a:r>
            <a:br>
              <a:rPr lang="en-US" altLang="ko-KR" sz="5400" b="1" dirty="0">
                <a:latin typeface="+mj-ea"/>
              </a:rPr>
            </a:br>
            <a:r>
              <a:rPr lang="en-US" altLang="ko-KR" sz="3200" b="1" dirty="0" smtClean="0">
                <a:latin typeface="+mj-ea"/>
              </a:rPr>
              <a:t>(</a:t>
            </a:r>
            <a:r>
              <a:rPr lang="ko-KR" altLang="en-US" sz="3200" b="1" dirty="0" smtClean="0">
                <a:latin typeface="+mj-ea"/>
              </a:rPr>
              <a:t>시공사례와 효과분석</a:t>
            </a:r>
            <a:r>
              <a:rPr lang="en-US" altLang="ko-KR" sz="3200" b="1" dirty="0" smtClean="0">
                <a:latin typeface="+mj-ea"/>
              </a:rPr>
              <a:t>)</a:t>
            </a:r>
            <a:endParaRPr lang="en-GB" sz="1400" b="1" i="1" dirty="0" smtClean="0">
              <a:solidFill>
                <a:schemeClr val="tx1"/>
              </a:solidFill>
              <a:latin typeface="+mj-ea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5125393" y="5453882"/>
            <a:ext cx="4696229" cy="1159405"/>
            <a:chOff x="4319052" y="5425853"/>
            <a:chExt cx="4245966" cy="1020967"/>
          </a:xfrm>
        </p:grpSpPr>
        <p:sp>
          <p:nvSpPr>
            <p:cNvPr id="6" name="직사각형 5"/>
            <p:cNvSpPr/>
            <p:nvPr/>
          </p:nvSpPr>
          <p:spPr>
            <a:xfrm>
              <a:off x="5593291" y="5425853"/>
              <a:ext cx="2971727" cy="3523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2000" b="1" dirty="0" smtClean="0"/>
                <a:t>㈜</a:t>
              </a:r>
              <a:r>
                <a:rPr lang="ko-KR" altLang="en-US" sz="2000" b="1" dirty="0" err="1" smtClean="0"/>
                <a:t>에이에이치씨</a:t>
              </a:r>
              <a:r>
                <a:rPr lang="ko-KR" altLang="en-US" sz="2000" b="1" dirty="0" smtClean="0"/>
                <a:t> </a:t>
              </a:r>
              <a:r>
                <a:rPr lang="ko-KR" altLang="en-US" sz="2000" b="1" dirty="0" err="1" smtClean="0"/>
                <a:t>시스템창</a:t>
              </a:r>
              <a:endParaRPr lang="en-US" altLang="ko-KR" sz="2000" b="1" dirty="0" smtClean="0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4319052" y="5958974"/>
              <a:ext cx="4104456" cy="487846"/>
            </a:xfrm>
            <a:prstGeom prst="rect">
              <a:avLst/>
            </a:prstGeom>
            <a:solidFill>
              <a:srgbClr val="3E8459"/>
            </a:solidFill>
          </p:spPr>
          <p:txBody>
            <a:bodyPr wrap="square">
              <a:spAutoFit/>
            </a:bodyPr>
            <a:lstStyle/>
            <a:p>
              <a:r>
                <a:rPr lang="en-US" altLang="ko-KR" sz="1500" b="1" dirty="0" smtClean="0">
                  <a:solidFill>
                    <a:schemeClr val="bg1"/>
                  </a:solidFill>
                </a:rPr>
                <a:t>TEL : 02-3486-5020~2</a:t>
              </a:r>
            </a:p>
            <a:p>
              <a:r>
                <a:rPr lang="ko-KR" altLang="en-US" sz="1500" b="1" dirty="0" smtClean="0">
                  <a:solidFill>
                    <a:schemeClr val="bg1"/>
                  </a:solidFill>
                </a:rPr>
                <a:t>서울시 강서구 공항대로 </a:t>
              </a:r>
              <a:r>
                <a:rPr lang="en-US" altLang="ko-KR" sz="1500" b="1" dirty="0" smtClean="0">
                  <a:solidFill>
                    <a:schemeClr val="bg1"/>
                  </a:solidFill>
                </a:rPr>
                <a:t>659 (</a:t>
              </a:r>
              <a:r>
                <a:rPr lang="ko-KR" altLang="en-US" sz="1500" b="1" dirty="0" smtClean="0">
                  <a:solidFill>
                    <a:schemeClr val="bg1"/>
                  </a:solidFill>
                </a:rPr>
                <a:t>도레미빌딩</a:t>
              </a:r>
              <a:r>
                <a:rPr lang="en-US" altLang="ko-KR" sz="1500" b="1" dirty="0" smtClean="0">
                  <a:solidFill>
                    <a:schemeClr val="bg1"/>
                  </a:solidFill>
                </a:rPr>
                <a:t>6</a:t>
              </a:r>
              <a:r>
                <a:rPr lang="ko-KR" altLang="en-US" sz="1500" b="1" dirty="0" smtClean="0">
                  <a:solidFill>
                    <a:schemeClr val="bg1"/>
                  </a:solidFill>
                </a:rPr>
                <a:t>층</a:t>
              </a:r>
              <a:r>
                <a:rPr lang="en-US" altLang="ko-KR" sz="1500" b="1" dirty="0" smtClean="0">
                  <a:solidFill>
                    <a:schemeClr val="bg1"/>
                  </a:solidFill>
                </a:rPr>
                <a:t>)</a:t>
              </a:r>
            </a:p>
          </p:txBody>
        </p:sp>
      </p:grpSp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385" y="5194618"/>
            <a:ext cx="1145631" cy="75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2" name="Picture 9" descr="대장이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146" y="1486407"/>
            <a:ext cx="248444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직사각형 3"/>
          <p:cNvSpPr>
            <a:spLocks noChangeArrowheads="1"/>
          </p:cNvSpPr>
          <p:nvPr/>
        </p:nvSpPr>
        <p:spPr bwMode="auto">
          <a:xfrm>
            <a:off x="1368475" y="1385675"/>
            <a:ext cx="5253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24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기존창호 </a:t>
            </a:r>
            <a:r>
              <a:rPr lang="en-US" altLang="ko-KR" sz="24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REFORM </a:t>
            </a:r>
            <a:r>
              <a:rPr lang="ko-KR" altLang="en-US" sz="24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시스템</a:t>
            </a:r>
            <a:endParaRPr lang="ko-KR" altLang="en-US" sz="24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2062664" y="260648"/>
            <a:ext cx="8899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/>
              <a:t>목차</a:t>
            </a:r>
            <a:endParaRPr lang="ko-KR" altLang="en-US" sz="2800" b="1" dirty="0"/>
          </a:p>
        </p:txBody>
      </p:sp>
      <p:sp>
        <p:nvSpPr>
          <p:cNvPr id="29" name="직사각형 3"/>
          <p:cNvSpPr>
            <a:spLocks noChangeArrowheads="1"/>
          </p:cNvSpPr>
          <p:nvPr/>
        </p:nvSpPr>
        <p:spPr bwMode="auto">
          <a:xfrm>
            <a:off x="1803395" y="2967530"/>
            <a:ext cx="7053912" cy="34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altLang="ko-KR" sz="1600" b="1" dirty="0" smtClean="0"/>
              <a:t>TYPE1   </a:t>
            </a:r>
            <a:r>
              <a:rPr lang="ko-KR" altLang="en-US" sz="1600" b="1" dirty="0" err="1" smtClean="0"/>
              <a:t>기존창</a:t>
            </a:r>
            <a:r>
              <a:rPr lang="ko-KR" altLang="en-US" sz="1600" b="1" dirty="0" smtClean="0"/>
              <a:t> 보완 및 내부덧창 추가시공 및 시공사례</a:t>
            </a:r>
            <a:endParaRPr lang="en-US" altLang="ko-KR" sz="1600" b="1" dirty="0" smtClean="0"/>
          </a:p>
        </p:txBody>
      </p:sp>
      <p:sp>
        <p:nvSpPr>
          <p:cNvPr id="46" name="직사각형 3"/>
          <p:cNvSpPr>
            <a:spLocks noChangeArrowheads="1"/>
          </p:cNvSpPr>
          <p:nvPr/>
        </p:nvSpPr>
        <p:spPr bwMode="auto">
          <a:xfrm>
            <a:off x="1803395" y="3399578"/>
            <a:ext cx="70539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1600" b="1" dirty="0" smtClean="0"/>
              <a:t>-  TYPE</a:t>
            </a:r>
            <a:r>
              <a:rPr lang="en-US" altLang="ko-KR" sz="16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2   </a:t>
            </a:r>
            <a:r>
              <a:rPr lang="ko-KR" altLang="en-US" sz="1600" b="1" dirty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프레임 단열</a:t>
            </a:r>
            <a:r>
              <a:rPr lang="en-US" altLang="ko-KR" sz="1600" b="1" dirty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(PS) + </a:t>
            </a:r>
            <a:r>
              <a:rPr lang="ko-KR" altLang="en-US" sz="1600" b="1" dirty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유리 추가 보완</a:t>
            </a:r>
            <a:r>
              <a:rPr lang="en-US" altLang="ko-KR" sz="1600" b="1" dirty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 </a:t>
            </a:r>
            <a:r>
              <a:rPr lang="ko-KR" altLang="en-US" sz="16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시스템</a:t>
            </a:r>
            <a:r>
              <a:rPr lang="ko-KR" altLang="en-US" sz="1600" b="1" dirty="0" smtClean="0"/>
              <a:t> </a:t>
            </a:r>
            <a:r>
              <a:rPr lang="ko-KR" altLang="en-US" sz="1600" b="1" dirty="0"/>
              <a:t>및 시공사례</a:t>
            </a:r>
            <a:endParaRPr lang="en-US" altLang="ko-KR" sz="1600" b="1" dirty="0"/>
          </a:p>
          <a:p>
            <a:endParaRPr lang="ko-KR" altLang="en-US" sz="1600" b="1" dirty="0">
              <a:solidFill>
                <a:schemeClr val="tx1">
                  <a:lumMod val="50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Aharoni" panose="02010803020104030203" pitchFamily="2" charset="-79"/>
            </a:endParaRPr>
          </a:p>
        </p:txBody>
      </p:sp>
      <p:sp>
        <p:nvSpPr>
          <p:cNvPr id="47" name="직사각형 3"/>
          <p:cNvSpPr>
            <a:spLocks noChangeArrowheads="1"/>
          </p:cNvSpPr>
          <p:nvPr/>
        </p:nvSpPr>
        <p:spPr bwMode="auto">
          <a:xfrm>
            <a:off x="1803395" y="3820399"/>
            <a:ext cx="70539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1600" b="1" dirty="0"/>
              <a:t>- </a:t>
            </a:r>
            <a:r>
              <a:rPr lang="en-US" altLang="ko-KR" sz="1600" b="1" dirty="0" smtClean="0"/>
              <a:t> TYPE</a:t>
            </a:r>
            <a:r>
              <a:rPr lang="en-US" altLang="ko-KR" sz="16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3   </a:t>
            </a:r>
            <a:r>
              <a:rPr lang="ko-KR" altLang="en-US" sz="16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기존창틀 보존 및 신규시공</a:t>
            </a:r>
            <a:r>
              <a:rPr lang="ko-KR" altLang="en-US" sz="1600" b="1" dirty="0"/>
              <a:t> 및 시공사례</a:t>
            </a:r>
            <a:endParaRPr lang="en-US" altLang="ko-KR" sz="1600" b="1" dirty="0"/>
          </a:p>
          <a:p>
            <a:endParaRPr lang="ko-KR" altLang="en-US" sz="1600" b="1" dirty="0">
              <a:solidFill>
                <a:schemeClr val="tx1">
                  <a:lumMod val="50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Aharoni" panose="02010803020104030203" pitchFamily="2" charset="-79"/>
            </a:endParaRPr>
          </a:p>
        </p:txBody>
      </p:sp>
      <p:sp>
        <p:nvSpPr>
          <p:cNvPr id="30" name="직사각형 3"/>
          <p:cNvSpPr>
            <a:spLocks noChangeArrowheads="1"/>
          </p:cNvSpPr>
          <p:nvPr/>
        </p:nvSpPr>
        <p:spPr bwMode="auto">
          <a:xfrm>
            <a:off x="1592883" y="2567420"/>
            <a:ext cx="52537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20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■ </a:t>
            </a:r>
            <a:r>
              <a:rPr lang="en-US" altLang="ko-KR" sz="20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ES </a:t>
            </a:r>
            <a:r>
              <a:rPr lang="ko-KR" altLang="en-US" sz="2000" b="1" dirty="0" err="1" smtClean="0">
                <a:latin typeface="굴림" panose="020B0600000101010101" pitchFamily="50" charset="-127"/>
                <a:ea typeface="굴림" panose="020B0600000101010101" pitchFamily="50" charset="-127"/>
              </a:rPr>
              <a:t>시스템창</a:t>
            </a:r>
            <a:endParaRPr lang="ko-KR" altLang="en-US" sz="20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  <p:sp>
        <p:nvSpPr>
          <p:cNvPr id="13" name="직사각형 3"/>
          <p:cNvSpPr>
            <a:spLocks noChangeArrowheads="1"/>
          </p:cNvSpPr>
          <p:nvPr/>
        </p:nvSpPr>
        <p:spPr bwMode="auto">
          <a:xfrm>
            <a:off x="1593208" y="1988840"/>
            <a:ext cx="52537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20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■ </a:t>
            </a:r>
            <a:r>
              <a:rPr lang="en-US" altLang="ko-KR" sz="20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CONCEPT</a:t>
            </a:r>
            <a:endParaRPr lang="ko-KR" altLang="en-US" sz="20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025708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579702" y="1600200"/>
            <a:ext cx="869553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latinLnBrk="0" hangingPunct="1">
              <a:spcBef>
                <a:spcPct val="50000"/>
              </a:spcBef>
            </a:pPr>
            <a:endParaRPr kumimoji="0" lang="en-US" dirty="0">
              <a:solidFill>
                <a:srgbClr val="4D4D4D"/>
              </a:solidFill>
              <a:latin typeface="Times" pitchFamily="18" charset="0"/>
            </a:endParaRPr>
          </a:p>
        </p:txBody>
      </p:sp>
      <p:sp>
        <p:nvSpPr>
          <p:cNvPr id="44035" name="Line 11"/>
          <p:cNvSpPr>
            <a:spLocks noChangeShapeType="1"/>
          </p:cNvSpPr>
          <p:nvPr/>
        </p:nvSpPr>
        <p:spPr bwMode="auto">
          <a:xfrm>
            <a:off x="351962" y="17002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latinLnBrk="0"/>
            <a:endParaRPr kumimoji="0" lang="en-GB" sz="2400" dirty="0">
              <a:solidFill>
                <a:srgbClr val="4D4D4D"/>
              </a:solidFill>
              <a:latin typeface="Arial" pitchFamily="34" charset="0"/>
              <a:ea typeface="ＭＳ Ｐゴシック" pitchFamily="-96" charset="-128"/>
            </a:endParaRPr>
          </a:p>
        </p:txBody>
      </p:sp>
      <p:sp>
        <p:nvSpPr>
          <p:cNvPr id="44037" name="Title 2"/>
          <p:cNvSpPr>
            <a:spLocks noGrp="1"/>
          </p:cNvSpPr>
          <p:nvPr>
            <p:ph type="title"/>
          </p:nvPr>
        </p:nvSpPr>
        <p:spPr>
          <a:xfrm>
            <a:off x="695299" y="1070828"/>
            <a:ext cx="8812581" cy="3582308"/>
          </a:xfrm>
        </p:spPr>
        <p:txBody>
          <a:bodyPr/>
          <a:lstStyle/>
          <a:p>
            <a:pPr algn="l"/>
            <a:r>
              <a:rPr lang="en-GB" dirty="0" smtClean="0">
                <a:ea typeface="ＭＳ Ｐゴシック"/>
              </a:rPr>
              <a:t>CONCEPT:</a:t>
            </a:r>
            <a:br>
              <a:rPr lang="en-GB" dirty="0" smtClean="0">
                <a:ea typeface="ＭＳ Ｐゴシック"/>
              </a:rPr>
            </a:br>
            <a:r>
              <a:rPr lang="en-GB" sz="2000" dirty="0" smtClean="0">
                <a:ea typeface="ＭＳ Ｐゴシック"/>
              </a:rPr>
              <a:t>-   </a:t>
            </a:r>
            <a:r>
              <a:rPr lang="ko-KR" altLang="en-US" sz="2000" dirty="0" smtClean="0">
                <a:ea typeface="ＭＳ Ｐゴシック"/>
              </a:rPr>
              <a:t>기존창호 보존 </a:t>
            </a:r>
            <a:r>
              <a:rPr lang="en-US" altLang="ko-KR" sz="2000" dirty="0" smtClean="0">
                <a:ea typeface="ＭＳ Ｐゴシック"/>
              </a:rPr>
              <a:t>(</a:t>
            </a:r>
            <a:r>
              <a:rPr lang="ko-KR" altLang="en-US" sz="2000" dirty="0" smtClean="0">
                <a:ea typeface="ＭＳ Ｐゴシック"/>
              </a:rPr>
              <a:t>자원절약</a:t>
            </a:r>
            <a:r>
              <a:rPr lang="en-US" altLang="ko-KR" sz="2000" dirty="0" smtClean="0">
                <a:ea typeface="ＭＳ Ｐゴシック"/>
              </a:rPr>
              <a:t>).</a:t>
            </a:r>
            <a:br>
              <a:rPr lang="en-US" altLang="ko-KR" sz="2000" dirty="0" smtClean="0">
                <a:ea typeface="ＭＳ Ｐゴシック"/>
              </a:rPr>
            </a:br>
            <a:r>
              <a:rPr lang="en-US" altLang="ko-KR" sz="2000" dirty="0" smtClean="0">
                <a:ea typeface="ＭＳ Ｐゴシック"/>
              </a:rPr>
              <a:t>-   </a:t>
            </a:r>
            <a:r>
              <a:rPr lang="ko-KR" altLang="en-US" sz="2000" dirty="0" smtClean="0">
                <a:ea typeface="ＭＳ Ｐゴシック"/>
              </a:rPr>
              <a:t>기존 창호 상황에 적합한 보완 방안 제공</a:t>
            </a:r>
            <a:r>
              <a:rPr lang="en-US" altLang="ko-KR" sz="2000" dirty="0" smtClean="0">
                <a:ea typeface="ＭＳ Ｐゴシック"/>
              </a:rPr>
              <a:t>.</a:t>
            </a:r>
            <a:br>
              <a:rPr lang="en-US" altLang="ko-KR" sz="2000" dirty="0" smtClean="0">
                <a:ea typeface="ＭＳ Ｐゴシック"/>
              </a:rPr>
            </a:br>
            <a:r>
              <a:rPr lang="en-US" altLang="ko-KR" sz="2000" dirty="0" smtClean="0">
                <a:ea typeface="ＭＳ Ｐゴシック"/>
              </a:rPr>
              <a:t>-   </a:t>
            </a:r>
            <a:r>
              <a:rPr lang="ko-KR" altLang="en-US" sz="2000" dirty="0" smtClean="0">
                <a:ea typeface="ＭＳ Ｐゴシック"/>
              </a:rPr>
              <a:t>재실 리모델링 </a:t>
            </a:r>
            <a:r>
              <a:rPr lang="en-US" altLang="ko-KR" sz="2000" dirty="0" smtClean="0">
                <a:ea typeface="ＭＳ Ｐゴシック"/>
              </a:rPr>
              <a:t>(</a:t>
            </a:r>
            <a:r>
              <a:rPr lang="ko-KR" altLang="en-US" sz="2000" dirty="0" smtClean="0">
                <a:ea typeface="ＭＳ Ｐゴシック"/>
              </a:rPr>
              <a:t>거주자 이주 없이 공사 진행</a:t>
            </a:r>
            <a:r>
              <a:rPr lang="en-US" altLang="ko-KR" sz="2000" dirty="0" smtClean="0">
                <a:ea typeface="ＭＳ Ｐゴシック"/>
              </a:rPr>
              <a:t>).</a:t>
            </a:r>
            <a:br>
              <a:rPr lang="en-US" altLang="ko-KR" sz="2000" dirty="0" smtClean="0">
                <a:ea typeface="ＭＳ Ｐゴシック"/>
              </a:rPr>
            </a:br>
            <a:r>
              <a:rPr lang="en-US" altLang="ko-KR" sz="2000" dirty="0" smtClean="0">
                <a:ea typeface="ＭＳ Ｐゴシック"/>
              </a:rPr>
              <a:t>-   </a:t>
            </a:r>
            <a:r>
              <a:rPr lang="ko-KR" altLang="en-US" sz="2000" dirty="0" smtClean="0">
                <a:ea typeface="ＭＳ Ｐゴシック"/>
              </a:rPr>
              <a:t>철거공사  최소화</a:t>
            </a:r>
            <a:r>
              <a:rPr lang="en-US" altLang="ko-KR" sz="2000" dirty="0" smtClean="0">
                <a:ea typeface="ＭＳ Ｐゴシック"/>
              </a:rPr>
              <a:t>.</a:t>
            </a:r>
            <a:br>
              <a:rPr lang="en-US" altLang="ko-KR" sz="2000" dirty="0" smtClean="0">
                <a:ea typeface="ＭＳ Ｐゴシック"/>
              </a:rPr>
            </a:br>
            <a:r>
              <a:rPr lang="en-US" altLang="ko-KR" sz="2000" dirty="0" smtClean="0">
                <a:ea typeface="ＭＳ Ｐゴシック"/>
              </a:rPr>
              <a:t>-   </a:t>
            </a:r>
            <a:r>
              <a:rPr lang="ko-KR" altLang="en-US" sz="2000" dirty="0" smtClean="0">
                <a:ea typeface="ＭＳ Ｐゴシック"/>
              </a:rPr>
              <a:t>일사차단 및 이중외피 기능 구현으로</a:t>
            </a:r>
            <a:r>
              <a:rPr lang="en-US" altLang="ko-KR" sz="2000" dirty="0" smtClean="0">
                <a:ea typeface="ＭＳ Ｐゴシック"/>
              </a:rPr>
              <a:t>  </a:t>
            </a:r>
            <a:r>
              <a:rPr lang="ko-KR" altLang="en-US" sz="2000" dirty="0" smtClean="0">
                <a:ea typeface="ＭＳ Ｐゴシック"/>
              </a:rPr>
              <a:t>냉</a:t>
            </a:r>
            <a:r>
              <a:rPr lang="en-US" altLang="ko-KR" sz="2000" dirty="0" smtClean="0">
                <a:ea typeface="ＭＳ Ｐゴシック"/>
              </a:rPr>
              <a:t>,</a:t>
            </a:r>
            <a:r>
              <a:rPr lang="ko-KR" altLang="en-US" sz="2000" dirty="0" smtClean="0">
                <a:ea typeface="ＭＳ Ｐゴシック"/>
              </a:rPr>
              <a:t>난방 에너지의 획기적인</a:t>
            </a:r>
            <a:r>
              <a:rPr lang="en-US" altLang="ko-KR" sz="2000" dirty="0" smtClean="0">
                <a:ea typeface="ＭＳ Ｐゴシック"/>
              </a:rPr>
              <a:t> </a:t>
            </a:r>
            <a:r>
              <a:rPr lang="ko-KR" altLang="en-US" sz="2000" dirty="0" smtClean="0">
                <a:ea typeface="ＭＳ Ｐゴシック"/>
              </a:rPr>
              <a:t>절감</a:t>
            </a:r>
            <a:r>
              <a:rPr lang="en-US" altLang="ko-KR" sz="2000" dirty="0" smtClean="0">
                <a:ea typeface="ＭＳ Ｐゴシック"/>
              </a:rPr>
              <a:t>.</a:t>
            </a:r>
            <a:br>
              <a:rPr lang="en-US" altLang="ko-KR" sz="2000" dirty="0" smtClean="0">
                <a:ea typeface="ＭＳ Ｐゴシック"/>
              </a:rPr>
            </a:br>
            <a:r>
              <a:rPr lang="en-US" altLang="ko-KR" sz="2000" dirty="0" smtClean="0">
                <a:ea typeface="ＭＳ Ｐゴシック"/>
              </a:rPr>
              <a:t>    (2015</a:t>
            </a:r>
            <a:r>
              <a:rPr lang="ko-KR" altLang="en-US" sz="2000" dirty="0" smtClean="0">
                <a:ea typeface="ＭＳ Ｐゴシック"/>
              </a:rPr>
              <a:t>년 </a:t>
            </a:r>
            <a:r>
              <a:rPr lang="en-US" altLang="ko-KR" sz="2000" dirty="0" smtClean="0">
                <a:ea typeface="ＭＳ Ｐゴシック"/>
              </a:rPr>
              <a:t>5</a:t>
            </a:r>
            <a:r>
              <a:rPr lang="ko-KR" altLang="en-US" sz="2000" dirty="0" smtClean="0">
                <a:ea typeface="ＭＳ Ｐゴシック"/>
              </a:rPr>
              <a:t>월</a:t>
            </a:r>
            <a:r>
              <a:rPr lang="en-US" altLang="ko-KR" sz="2000" dirty="0" smtClean="0">
                <a:ea typeface="ＭＳ Ｐゴシック"/>
              </a:rPr>
              <a:t>29</a:t>
            </a:r>
            <a:r>
              <a:rPr lang="ko-KR" altLang="en-US" sz="2000" dirty="0" smtClean="0">
                <a:ea typeface="ＭＳ Ｐゴシック"/>
              </a:rPr>
              <a:t>일 부터 설치의무화</a:t>
            </a:r>
            <a:r>
              <a:rPr lang="en-US" altLang="ko-KR" sz="2000" dirty="0" smtClean="0">
                <a:ea typeface="ＭＳ Ｐゴシック"/>
              </a:rPr>
              <a:t>) </a:t>
            </a:r>
            <a:br>
              <a:rPr lang="en-US" altLang="ko-KR" sz="2000" dirty="0" smtClean="0">
                <a:ea typeface="ＭＳ Ｐゴシック"/>
              </a:rPr>
            </a:br>
            <a:r>
              <a:rPr lang="en-US" altLang="ko-KR" sz="2000" dirty="0" smtClean="0">
                <a:ea typeface="ＭＳ Ｐゴシック"/>
              </a:rPr>
              <a:t>-   </a:t>
            </a:r>
            <a:r>
              <a:rPr lang="ko-KR" altLang="en-US" sz="2000" dirty="0" smtClean="0">
                <a:ea typeface="ＭＳ Ｐゴシック"/>
              </a:rPr>
              <a:t>효과 대비 경제적인 시공비</a:t>
            </a:r>
            <a:r>
              <a:rPr lang="en-US" altLang="ko-KR" sz="2000" dirty="0" smtClean="0">
                <a:ea typeface="ＭＳ Ｐゴシック"/>
              </a:rPr>
              <a:t>.</a:t>
            </a:r>
            <a:br>
              <a:rPr lang="en-US" altLang="ko-KR" sz="2000" dirty="0" smtClean="0">
                <a:ea typeface="ＭＳ Ｐゴシック"/>
              </a:rPr>
            </a:br>
            <a:r>
              <a:rPr lang="en-US" altLang="ko-KR" sz="2000" dirty="0" smtClean="0">
                <a:ea typeface="ＭＳ Ｐゴシック"/>
              </a:rPr>
              <a:t>-   </a:t>
            </a:r>
            <a:r>
              <a:rPr lang="ko-KR" altLang="en-US" sz="2000" dirty="0" smtClean="0">
                <a:ea typeface="ＭＳ Ｐゴシック"/>
              </a:rPr>
              <a:t>국토부 그린리모델링 </a:t>
            </a:r>
            <a:r>
              <a:rPr lang="en-US" altLang="ko-KR" sz="2000" dirty="0" smtClean="0">
                <a:ea typeface="ＭＳ Ｐゴシック"/>
              </a:rPr>
              <a:t>P/J</a:t>
            </a:r>
            <a:r>
              <a:rPr lang="ko-KR" altLang="en-US" sz="2000" dirty="0" smtClean="0">
                <a:ea typeface="ＭＳ Ｐゴシック"/>
              </a:rPr>
              <a:t>연계로 공사비 대출 및 이자지원</a:t>
            </a:r>
            <a:endParaRPr lang="en-GB" sz="2000" dirty="0" smtClean="0">
              <a:ea typeface="ＭＳ Ｐゴシック" pitchFamily="34" charset="-128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" name="그룹 1"/>
          <p:cNvGrpSpPr/>
          <p:nvPr/>
        </p:nvGrpSpPr>
        <p:grpSpPr>
          <a:xfrm>
            <a:off x="676563" y="4653136"/>
            <a:ext cx="8608456" cy="1476170"/>
            <a:chOff x="755576" y="4941167"/>
            <a:chExt cx="7920880" cy="1476170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4941168"/>
              <a:ext cx="1962180" cy="1476169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6607" y="4941168"/>
              <a:ext cx="1010211" cy="1476169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7274" y="4941167"/>
              <a:ext cx="1656184" cy="1476169"/>
            </a:xfrm>
            <a:prstGeom prst="rect">
              <a:avLst/>
            </a:prstGeom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56"/>
            <a:stretch/>
          </p:blipFill>
          <p:spPr>
            <a:xfrm>
              <a:off x="5373458" y="4941168"/>
              <a:ext cx="992709" cy="1476168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35" b="23024"/>
            <a:stretch/>
          </p:blipFill>
          <p:spPr>
            <a:xfrm>
              <a:off x="6366167" y="4941168"/>
              <a:ext cx="2310289" cy="1476169"/>
            </a:xfrm>
            <a:prstGeom prst="rect">
              <a:avLst/>
            </a:prstGeom>
          </p:spPr>
        </p:pic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93" y="224466"/>
            <a:ext cx="1265593" cy="68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818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579702" y="1600200"/>
            <a:ext cx="869553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latinLnBrk="0" hangingPunct="1">
              <a:spcBef>
                <a:spcPct val="50000"/>
              </a:spcBef>
            </a:pPr>
            <a:endParaRPr kumimoji="0" lang="en-US" dirty="0">
              <a:solidFill>
                <a:srgbClr val="4D4D4D"/>
              </a:solidFill>
              <a:latin typeface="Times" pitchFamily="18" charset="0"/>
            </a:endParaRPr>
          </a:p>
        </p:txBody>
      </p:sp>
      <p:sp>
        <p:nvSpPr>
          <p:cNvPr id="44035" name="Line 11"/>
          <p:cNvSpPr>
            <a:spLocks noChangeShapeType="1"/>
          </p:cNvSpPr>
          <p:nvPr/>
        </p:nvSpPr>
        <p:spPr bwMode="auto">
          <a:xfrm>
            <a:off x="351962" y="17002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latinLnBrk="0"/>
            <a:endParaRPr kumimoji="0" lang="en-GB" sz="2400" dirty="0">
              <a:solidFill>
                <a:srgbClr val="4D4D4D"/>
              </a:solidFill>
              <a:latin typeface="Arial" pitchFamily="34" charset="0"/>
              <a:ea typeface="ＭＳ Ｐゴシック" pitchFamily="-96" charset="-128"/>
            </a:endParaRPr>
          </a:p>
        </p:txBody>
      </p:sp>
      <p:sp>
        <p:nvSpPr>
          <p:cNvPr id="44037" name="Title 2"/>
          <p:cNvSpPr>
            <a:spLocks noGrp="1"/>
          </p:cNvSpPr>
          <p:nvPr>
            <p:ph type="title"/>
          </p:nvPr>
        </p:nvSpPr>
        <p:spPr>
          <a:xfrm>
            <a:off x="695299" y="1142836"/>
            <a:ext cx="8812581" cy="3654316"/>
          </a:xfrm>
        </p:spPr>
        <p:txBody>
          <a:bodyPr/>
          <a:lstStyle/>
          <a:p>
            <a:pPr algn="l"/>
            <a:r>
              <a:rPr lang="ko-KR" altLang="en-US" sz="2800" b="1" dirty="0" smtClean="0">
                <a:ea typeface="ＭＳ Ｐゴシック" pitchFamily="34" charset="-128"/>
              </a:rPr>
              <a:t>적용 가능한 건물 </a:t>
            </a:r>
            <a:r>
              <a:rPr lang="en-US" altLang="ko-KR" sz="2800" b="1" dirty="0" smtClean="0">
                <a:ea typeface="ＭＳ Ｐゴシック" pitchFamily="34" charset="-128"/>
              </a:rPr>
              <a:t>:</a:t>
            </a:r>
            <a:r>
              <a:rPr lang="en-US" altLang="ko-KR" sz="2000" dirty="0" smtClean="0">
                <a:ea typeface="ＭＳ Ｐゴシック" pitchFamily="34" charset="-128"/>
              </a:rPr>
              <a:t/>
            </a:r>
            <a:br>
              <a:rPr lang="en-US" altLang="ko-KR" sz="2000" dirty="0" smtClean="0">
                <a:ea typeface="ＭＳ Ｐゴシック" pitchFamily="34" charset="-128"/>
              </a:rPr>
            </a:br>
            <a:r>
              <a:rPr lang="en-US" altLang="ko-KR" sz="1050" dirty="0" smtClean="0">
                <a:ea typeface="ＭＳ Ｐゴシック" pitchFamily="34" charset="-128"/>
              </a:rPr>
              <a:t> </a:t>
            </a:r>
            <a:r>
              <a:rPr lang="en-US" altLang="ko-KR" sz="2000" dirty="0" smtClean="0">
                <a:ea typeface="ＭＳ Ｐゴシック" pitchFamily="34" charset="-128"/>
              </a:rPr>
              <a:t/>
            </a:r>
            <a:br>
              <a:rPr lang="en-US" altLang="ko-KR" sz="2000" dirty="0" smtClean="0">
                <a:ea typeface="ＭＳ Ｐゴシック" pitchFamily="34" charset="-128"/>
              </a:rPr>
            </a:br>
            <a:r>
              <a:rPr lang="en-US" altLang="ko-KR" sz="2000" dirty="0" smtClean="0">
                <a:ea typeface="ＭＳ Ｐゴシック" pitchFamily="34" charset="-128"/>
              </a:rPr>
              <a:t>- </a:t>
            </a:r>
            <a:r>
              <a:rPr lang="ko-KR" altLang="en-US" sz="2000" dirty="0" smtClean="0">
                <a:ea typeface="ＭＳ Ｐゴシック" pitchFamily="34" charset="-128"/>
              </a:rPr>
              <a:t>업무용 빌딩</a:t>
            </a:r>
            <a:r>
              <a:rPr lang="en-US" altLang="ko-KR" sz="2000" dirty="0" smtClean="0">
                <a:ea typeface="ＭＳ Ｐゴシック" pitchFamily="34" charset="-128"/>
              </a:rPr>
              <a:t>(</a:t>
            </a:r>
            <a:r>
              <a:rPr lang="ko-KR" altLang="en-US" sz="2000" dirty="0" smtClean="0">
                <a:ea typeface="ＭＳ Ｐゴシック" pitchFamily="34" charset="-128"/>
              </a:rPr>
              <a:t>커튼월 및 단독창 타입</a:t>
            </a:r>
            <a:r>
              <a:rPr lang="en-US" altLang="ko-KR" sz="2000" dirty="0" smtClean="0">
                <a:ea typeface="ＭＳ Ｐゴシック" pitchFamily="34" charset="-128"/>
              </a:rPr>
              <a:t>)</a:t>
            </a:r>
            <a:r>
              <a:rPr lang="ko-KR" altLang="en-US" sz="2000" dirty="0" smtClean="0">
                <a:ea typeface="ＭＳ Ｐゴシック" pitchFamily="34" charset="-128"/>
              </a:rPr>
              <a:t> </a:t>
            </a:r>
            <a:r>
              <a:rPr lang="en-US" altLang="ko-KR" sz="2000" dirty="0" smtClean="0">
                <a:ea typeface="ＭＳ Ｐゴシック" pitchFamily="34" charset="-128"/>
              </a:rPr>
              <a:t/>
            </a:r>
            <a:br>
              <a:rPr lang="en-US" altLang="ko-KR" sz="2000" dirty="0" smtClean="0">
                <a:ea typeface="ＭＳ Ｐゴシック" pitchFamily="34" charset="-128"/>
              </a:rPr>
            </a:br>
            <a:r>
              <a:rPr lang="en-US" altLang="ko-KR" sz="2000" dirty="0" smtClean="0">
                <a:ea typeface="ＭＳ Ｐゴシック" pitchFamily="34" charset="-128"/>
              </a:rPr>
              <a:t>- </a:t>
            </a:r>
            <a:r>
              <a:rPr lang="ko-KR" altLang="en-US" sz="2000" dirty="0" smtClean="0">
                <a:ea typeface="ＭＳ Ｐゴシック" pitchFamily="34" charset="-128"/>
              </a:rPr>
              <a:t>주상복합</a:t>
            </a:r>
            <a:r>
              <a:rPr lang="en-US" altLang="ko-KR" sz="2000" dirty="0" smtClean="0">
                <a:ea typeface="ＭＳ Ｐゴシック" pitchFamily="34" charset="-128"/>
              </a:rPr>
              <a:t/>
            </a:r>
            <a:br>
              <a:rPr lang="en-US" altLang="ko-KR" sz="2000" dirty="0" smtClean="0">
                <a:ea typeface="ＭＳ Ｐゴシック" pitchFamily="34" charset="-128"/>
              </a:rPr>
            </a:br>
            <a:r>
              <a:rPr lang="en-US" altLang="ko-KR" sz="2000" dirty="0" smtClean="0">
                <a:ea typeface="ＭＳ Ｐゴシック" pitchFamily="34" charset="-128"/>
              </a:rPr>
              <a:t>- </a:t>
            </a:r>
            <a:r>
              <a:rPr lang="ko-KR" altLang="en-US" sz="2000" dirty="0" smtClean="0">
                <a:ea typeface="ＭＳ Ｐゴシック" pitchFamily="34" charset="-128"/>
              </a:rPr>
              <a:t>판매 시설</a:t>
            </a:r>
            <a:r>
              <a:rPr lang="en-US" altLang="ko-KR" sz="2000" dirty="0" smtClean="0">
                <a:ea typeface="ＭＳ Ｐゴシック" pitchFamily="34" charset="-128"/>
              </a:rPr>
              <a:t/>
            </a:r>
            <a:br>
              <a:rPr lang="en-US" altLang="ko-KR" sz="2000" dirty="0" smtClean="0">
                <a:ea typeface="ＭＳ Ｐゴシック" pitchFamily="34" charset="-128"/>
              </a:rPr>
            </a:br>
            <a:r>
              <a:rPr lang="en-US" altLang="ko-KR" sz="2000" dirty="0" smtClean="0">
                <a:ea typeface="ＭＳ Ｐゴシック" pitchFamily="34" charset="-128"/>
              </a:rPr>
              <a:t>- </a:t>
            </a:r>
            <a:r>
              <a:rPr lang="ko-KR" altLang="en-US" sz="2000" dirty="0" smtClean="0">
                <a:ea typeface="ＭＳ Ｐゴシック" pitchFamily="34" charset="-128"/>
              </a:rPr>
              <a:t>교육 시설</a:t>
            </a:r>
            <a:r>
              <a:rPr lang="en-US" altLang="ko-KR" sz="2000" dirty="0" smtClean="0">
                <a:ea typeface="ＭＳ Ｐゴシック" pitchFamily="34" charset="-128"/>
              </a:rPr>
              <a:t/>
            </a:r>
            <a:br>
              <a:rPr lang="en-US" altLang="ko-KR" sz="2000" dirty="0" smtClean="0">
                <a:ea typeface="ＭＳ Ｐゴシック" pitchFamily="34" charset="-128"/>
              </a:rPr>
            </a:br>
            <a:r>
              <a:rPr lang="en-US" altLang="ko-KR" sz="2000" dirty="0" smtClean="0">
                <a:ea typeface="ＭＳ Ｐゴシック" pitchFamily="34" charset="-128"/>
              </a:rPr>
              <a:t>- </a:t>
            </a:r>
            <a:r>
              <a:rPr lang="ko-KR" altLang="en-US" sz="2000" dirty="0" smtClean="0">
                <a:ea typeface="ＭＳ Ｐゴシック" pitchFamily="34" charset="-128"/>
              </a:rPr>
              <a:t>공공 청사</a:t>
            </a:r>
            <a:r>
              <a:rPr lang="en-US" altLang="ko-KR" sz="2000" dirty="0" smtClean="0">
                <a:ea typeface="ＭＳ Ｐゴシック" pitchFamily="34" charset="-128"/>
              </a:rPr>
              <a:t/>
            </a:r>
            <a:br>
              <a:rPr lang="en-US" altLang="ko-KR" sz="2000" dirty="0" smtClean="0">
                <a:ea typeface="ＭＳ Ｐゴシック" pitchFamily="34" charset="-128"/>
              </a:rPr>
            </a:br>
            <a:r>
              <a:rPr lang="en-US" altLang="ko-KR" sz="2000" dirty="0" smtClean="0">
                <a:ea typeface="ＭＳ Ｐゴシック" pitchFamily="34" charset="-128"/>
              </a:rPr>
              <a:t>- </a:t>
            </a:r>
            <a:r>
              <a:rPr lang="ko-KR" altLang="en-US" sz="2000" dirty="0" smtClean="0">
                <a:ea typeface="ＭＳ Ｐゴシック" pitchFamily="34" charset="-128"/>
              </a:rPr>
              <a:t>병원</a:t>
            </a:r>
            <a:r>
              <a:rPr lang="en-US" altLang="ko-KR" sz="2000" dirty="0" smtClean="0">
                <a:ea typeface="ＭＳ Ｐゴシック" pitchFamily="34" charset="-128"/>
              </a:rPr>
              <a:t/>
            </a:r>
            <a:br>
              <a:rPr lang="en-US" altLang="ko-KR" sz="2000" dirty="0" smtClean="0">
                <a:ea typeface="ＭＳ Ｐゴシック" pitchFamily="34" charset="-128"/>
              </a:rPr>
            </a:br>
            <a:r>
              <a:rPr lang="en-US" altLang="ko-KR" sz="2000" dirty="0" smtClean="0">
                <a:ea typeface="ＭＳ Ｐゴシック" pitchFamily="34" charset="-128"/>
              </a:rPr>
              <a:t>- </a:t>
            </a:r>
            <a:r>
              <a:rPr lang="ko-KR" altLang="en-US" sz="2000" dirty="0">
                <a:ea typeface="ＭＳ Ｐゴシック" pitchFamily="34" charset="-128"/>
              </a:rPr>
              <a:t>숙</a:t>
            </a:r>
            <a:r>
              <a:rPr lang="ko-KR" altLang="en-US" sz="2000" dirty="0" smtClean="0">
                <a:ea typeface="ＭＳ Ｐゴシック" pitchFamily="34" charset="-128"/>
              </a:rPr>
              <a:t>박 및 기숙사</a:t>
            </a:r>
            <a:r>
              <a:rPr lang="en-US" altLang="ko-KR" sz="2000" dirty="0" smtClean="0">
                <a:ea typeface="ＭＳ Ｐゴシック" pitchFamily="34" charset="-128"/>
              </a:rPr>
              <a:t/>
            </a:r>
            <a:br>
              <a:rPr lang="en-US" altLang="ko-KR" sz="2000" dirty="0" smtClean="0">
                <a:ea typeface="ＭＳ Ｐゴシック" pitchFamily="34" charset="-128"/>
              </a:rPr>
            </a:br>
            <a:r>
              <a:rPr lang="en-US" altLang="ko-KR" sz="2000" dirty="0" smtClean="0">
                <a:ea typeface="ＭＳ Ｐゴシック" pitchFamily="34" charset="-128"/>
              </a:rPr>
              <a:t>- APT</a:t>
            </a:r>
            <a:br>
              <a:rPr lang="en-US" altLang="ko-KR" sz="2000" dirty="0" smtClean="0">
                <a:ea typeface="ＭＳ Ｐゴシック" pitchFamily="34" charset="-128"/>
              </a:rPr>
            </a:br>
            <a:r>
              <a:rPr lang="en-US" altLang="ko-KR" sz="2000" dirty="0" smtClean="0">
                <a:ea typeface="ＭＳ Ｐゴシック" pitchFamily="34" charset="-128"/>
              </a:rPr>
              <a:t>- </a:t>
            </a:r>
            <a:r>
              <a:rPr lang="ko-KR" altLang="en-US" sz="2000" dirty="0" smtClean="0">
                <a:ea typeface="ＭＳ Ｐゴシック" pitchFamily="34" charset="-128"/>
              </a:rPr>
              <a:t>공장</a:t>
            </a:r>
            <a:r>
              <a:rPr lang="en-US" altLang="ko-KR" sz="2000" dirty="0" smtClean="0">
                <a:ea typeface="ＭＳ Ｐゴシック" pitchFamily="34" charset="-128"/>
              </a:rPr>
              <a:t/>
            </a:r>
            <a:br>
              <a:rPr lang="en-US" altLang="ko-KR" sz="2000" dirty="0" smtClean="0">
                <a:ea typeface="ＭＳ Ｐゴシック" pitchFamily="34" charset="-128"/>
              </a:rPr>
            </a:br>
            <a:r>
              <a:rPr lang="en-US" altLang="ko-KR" sz="2000" dirty="0" smtClean="0">
                <a:ea typeface="ＭＳ Ｐゴシック" pitchFamily="34" charset="-128"/>
              </a:rPr>
              <a:t>- </a:t>
            </a:r>
            <a:r>
              <a:rPr lang="ko-KR" altLang="en-US" sz="2000" dirty="0" smtClean="0">
                <a:ea typeface="ＭＳ Ｐゴシック" pitchFamily="34" charset="-128"/>
              </a:rPr>
              <a:t>기타 에너지 저감이 필요한 건물</a:t>
            </a:r>
            <a:r>
              <a:rPr lang="en-US" altLang="ko-KR" sz="2000" dirty="0" smtClean="0">
                <a:ea typeface="ＭＳ Ｐゴシック" pitchFamily="34" charset="-128"/>
              </a:rPr>
              <a:t> </a:t>
            </a:r>
            <a:endParaRPr lang="en-GB" sz="2000" dirty="0" smtClean="0">
              <a:ea typeface="ＭＳ Ｐゴシック" pitchFamily="34" charset="-128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93" y="224466"/>
            <a:ext cx="1265593" cy="68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62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579702" y="1600200"/>
            <a:ext cx="869553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latinLnBrk="0" hangingPunct="1">
              <a:spcBef>
                <a:spcPct val="50000"/>
              </a:spcBef>
            </a:pPr>
            <a:endParaRPr kumimoji="0" lang="en-US" dirty="0">
              <a:solidFill>
                <a:srgbClr val="4D4D4D"/>
              </a:solidFill>
              <a:latin typeface="Times" pitchFamily="18" charset="0"/>
            </a:endParaRPr>
          </a:p>
        </p:txBody>
      </p:sp>
      <p:sp>
        <p:nvSpPr>
          <p:cNvPr id="44035" name="Line 11"/>
          <p:cNvSpPr>
            <a:spLocks noChangeShapeType="1"/>
          </p:cNvSpPr>
          <p:nvPr/>
        </p:nvSpPr>
        <p:spPr bwMode="auto">
          <a:xfrm>
            <a:off x="351962" y="17002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latinLnBrk="0"/>
            <a:endParaRPr kumimoji="0" lang="en-GB" sz="2400" dirty="0">
              <a:solidFill>
                <a:srgbClr val="4D4D4D"/>
              </a:solidFill>
              <a:latin typeface="Arial" pitchFamily="34" charset="0"/>
              <a:ea typeface="ＭＳ Ｐゴシック" pitchFamily="-96" charset="-128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0"/>
          <a:stretch/>
        </p:blipFill>
        <p:spPr>
          <a:xfrm>
            <a:off x="1016811" y="1216258"/>
            <a:ext cx="7630223" cy="43402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51562" y="468134"/>
            <a:ext cx="6965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ALT-1 :  ES(Energy Saving) </a:t>
            </a:r>
            <a:r>
              <a:rPr lang="ko-KR" altLang="en-US" sz="24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시스템창</a:t>
            </a:r>
            <a:endParaRPr lang="ko-KR" altLang="en-US" sz="2400" b="1" dirty="0">
              <a:solidFill>
                <a:schemeClr val="tx1">
                  <a:lumMod val="50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Aharoni" panose="02010803020104030203" pitchFamily="2" charset="-79"/>
            </a:endParaRPr>
          </a:p>
        </p:txBody>
      </p:sp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1000812" y="5556512"/>
            <a:ext cx="7662220" cy="936104"/>
            <a:chOff x="729" y="1833"/>
            <a:chExt cx="1244" cy="3565"/>
          </a:xfrm>
          <a:solidFill>
            <a:srgbClr val="CCFF66"/>
          </a:solidFill>
        </p:grpSpPr>
        <p:sp>
          <p:nvSpPr>
            <p:cNvPr id="11" name="AutoShape 4"/>
            <p:cNvSpPr>
              <a:spLocks noChangeArrowheads="1"/>
            </p:cNvSpPr>
            <p:nvPr/>
          </p:nvSpPr>
          <p:spPr bwMode="gray">
            <a:xfrm>
              <a:off x="729" y="1833"/>
              <a:ext cx="1244" cy="3565"/>
            </a:xfrm>
            <a:prstGeom prst="roundRect">
              <a:avLst>
                <a:gd name="adj" fmla="val 17509"/>
              </a:avLst>
            </a:prstGeom>
            <a:grpFill/>
            <a:ln w="254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ko-KR" altLang="en-US" sz="1600">
                <a:latin typeface="HY울릉도M" panose="02030600000101010101" pitchFamily="18" charset="-127"/>
                <a:ea typeface="HY울릉도M" panose="02030600000101010101" pitchFamily="18" charset="-127"/>
              </a:endParaRPr>
            </a:p>
          </p:txBody>
        </p:sp>
        <p:sp>
          <p:nvSpPr>
            <p:cNvPr id="12" name="Text Box 17"/>
            <p:cNvSpPr txBox="1">
              <a:spLocks noChangeArrowheads="1"/>
            </p:cNvSpPr>
            <p:nvPr/>
          </p:nvSpPr>
          <p:spPr bwMode="gray">
            <a:xfrm>
              <a:off x="745" y="2319"/>
              <a:ext cx="1220" cy="2461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defRPr/>
              </a:pPr>
              <a:r>
                <a:rPr lang="ko-KR" altLang="en-US" dirty="0" smtClean="0">
                  <a:latin typeface="HY울릉도M" panose="02030600000101010101" pitchFamily="18" charset="-127"/>
                  <a:ea typeface="HY울릉도M" panose="02030600000101010101" pitchFamily="18" charset="-127"/>
                </a:rPr>
                <a:t>개요  </a:t>
              </a:r>
              <a:r>
                <a:rPr lang="en-US" altLang="ko-KR" dirty="0" smtClean="0">
                  <a:latin typeface="HY울릉도M" panose="02030600000101010101" pitchFamily="18" charset="-127"/>
                  <a:ea typeface="HY울릉도M" panose="02030600000101010101" pitchFamily="18" charset="-127"/>
                </a:rPr>
                <a:t>: </a:t>
              </a:r>
              <a:r>
                <a:rPr lang="ko-KR" altLang="en-US" dirty="0" smtClean="0">
                  <a:latin typeface="HY울릉도M" panose="02030600000101010101" pitchFamily="18" charset="-127"/>
                  <a:ea typeface="HY울릉도M" panose="02030600000101010101" pitchFamily="18" charset="-127"/>
                </a:rPr>
                <a:t>기존 창  내부에 </a:t>
              </a:r>
              <a:r>
                <a:rPr lang="en-US" altLang="ko-KR" dirty="0" smtClean="0">
                  <a:solidFill>
                    <a:srgbClr val="FF0000"/>
                  </a:solidFill>
                  <a:latin typeface="HY울릉도M" panose="02030600000101010101" pitchFamily="18" charset="-127"/>
                  <a:ea typeface="HY울릉도M" panose="02030600000101010101" pitchFamily="18" charset="-127"/>
                </a:rPr>
                <a:t>ES</a:t>
              </a:r>
              <a:r>
                <a:rPr lang="ko-KR" altLang="en-US" dirty="0" err="1" smtClean="0">
                  <a:solidFill>
                    <a:srgbClr val="FF0000"/>
                  </a:solidFill>
                  <a:latin typeface="HY울릉도M" panose="02030600000101010101" pitchFamily="18" charset="-127"/>
                  <a:ea typeface="HY울릉도M" panose="02030600000101010101" pitchFamily="18" charset="-127"/>
                </a:rPr>
                <a:t>시스템창</a:t>
              </a:r>
              <a:r>
                <a:rPr lang="ko-KR" altLang="en-US" dirty="0" smtClean="0">
                  <a:solidFill>
                    <a:srgbClr val="FF0000"/>
                  </a:solidFill>
                  <a:latin typeface="HY울릉도M" panose="02030600000101010101" pitchFamily="18" charset="-127"/>
                  <a:ea typeface="HY울릉도M" panose="02030600000101010101" pitchFamily="18" charset="-127"/>
                </a:rPr>
                <a:t> </a:t>
              </a:r>
              <a:r>
                <a:rPr lang="ko-KR" altLang="en-US" dirty="0" smtClean="0">
                  <a:latin typeface="HY울릉도M" panose="02030600000101010101" pitchFamily="18" charset="-127"/>
                  <a:ea typeface="HY울릉도M" panose="02030600000101010101" pitchFamily="18" charset="-127"/>
                </a:rPr>
                <a:t>설치    단창 </a:t>
              </a:r>
              <a:r>
                <a:rPr lang="en-US" altLang="ko-KR" dirty="0" smtClean="0">
                  <a:latin typeface="HY울릉도M" panose="02030600000101010101" pitchFamily="18" charset="-127"/>
                  <a:ea typeface="HY울릉도M" panose="02030600000101010101" pitchFamily="18" charset="-127"/>
                  <a:sym typeface="Wingdings" pitchFamily="2" charset="2"/>
                </a:rPr>
                <a:t> </a:t>
              </a:r>
              <a:r>
                <a:rPr lang="ko-KR" altLang="en-US" dirty="0" smtClean="0">
                  <a:latin typeface="HY울릉도M" panose="02030600000101010101" pitchFamily="18" charset="-127"/>
                  <a:ea typeface="HY울릉도M" panose="02030600000101010101" pitchFamily="18" charset="-127"/>
                  <a:sym typeface="Wingdings" pitchFamily="2" charset="2"/>
                </a:rPr>
                <a:t>이중창 으로 </a:t>
              </a:r>
              <a:endParaRPr lang="en-US" altLang="ko-KR" dirty="0" smtClean="0">
                <a:latin typeface="HY울릉도M" panose="02030600000101010101" pitchFamily="18" charset="-127"/>
                <a:ea typeface="HY울릉도M" panose="02030600000101010101" pitchFamily="18" charset="-127"/>
                <a:sym typeface="Wingdings" pitchFamily="2" charset="2"/>
              </a:endParaRPr>
            </a:p>
            <a:p>
              <a:pPr eaLnBrk="1" hangingPunct="1">
                <a:defRPr/>
              </a:pPr>
              <a:r>
                <a:rPr lang="en-US" altLang="ko-KR" dirty="0">
                  <a:latin typeface="HY울릉도M" panose="02030600000101010101" pitchFamily="18" charset="-127"/>
                  <a:ea typeface="HY울릉도M" panose="02030600000101010101" pitchFamily="18" charset="-127"/>
                  <a:sym typeface="Wingdings" pitchFamily="2" charset="2"/>
                </a:rPr>
                <a:t> </a:t>
              </a:r>
              <a:r>
                <a:rPr lang="en-US" altLang="ko-KR" dirty="0" smtClean="0">
                  <a:latin typeface="HY울릉도M" panose="02030600000101010101" pitchFamily="18" charset="-127"/>
                  <a:ea typeface="HY울릉도M" panose="02030600000101010101" pitchFamily="18" charset="-127"/>
                  <a:sym typeface="Wingdings" pitchFamily="2" charset="2"/>
                </a:rPr>
                <a:t>        ( </a:t>
              </a:r>
              <a:r>
                <a:rPr lang="en-US" altLang="ko-KR" sz="1600" dirty="0" smtClean="0">
                  <a:latin typeface="HY울릉도M" panose="02030600000101010101" pitchFamily="18" charset="-127"/>
                  <a:ea typeface="HY울릉도M" panose="02030600000101010101" pitchFamily="18" charset="-127"/>
                  <a:sym typeface="Wingdings" pitchFamily="2" charset="2"/>
                </a:rPr>
                <a:t>8T </a:t>
              </a:r>
              <a:r>
                <a:rPr lang="ko-KR" altLang="en-US" sz="1600" dirty="0" smtClean="0">
                  <a:latin typeface="HY울릉도M" panose="02030600000101010101" pitchFamily="18" charset="-127"/>
                  <a:ea typeface="HY울릉도M" panose="02030600000101010101" pitchFamily="18" charset="-127"/>
                  <a:sym typeface="Wingdings" pitchFamily="2" charset="2"/>
                </a:rPr>
                <a:t>강화유리 또는 </a:t>
              </a:r>
              <a:r>
                <a:rPr lang="en-US" altLang="ko-KR" sz="1600" dirty="0" smtClean="0">
                  <a:latin typeface="HY울릉도M" panose="02030600000101010101" pitchFamily="18" charset="-127"/>
                  <a:ea typeface="HY울릉도M" panose="02030600000101010101" pitchFamily="18" charset="-127"/>
                  <a:sym typeface="Wingdings" pitchFamily="2" charset="2"/>
                </a:rPr>
                <a:t>22T </a:t>
              </a:r>
              <a:r>
                <a:rPr lang="ko-KR" altLang="en-US" sz="1600" dirty="0" smtClean="0">
                  <a:latin typeface="HY울릉도M" panose="02030600000101010101" pitchFamily="18" charset="-127"/>
                  <a:ea typeface="HY울릉도M" panose="02030600000101010101" pitchFamily="18" charset="-127"/>
                  <a:sym typeface="Wingdings" pitchFamily="2" charset="2"/>
                </a:rPr>
                <a:t>복층유리 적용 가능</a:t>
              </a:r>
              <a:r>
                <a:rPr lang="en-US" altLang="ko-KR" sz="1600" dirty="0" smtClean="0">
                  <a:latin typeface="HY울릉도M" panose="02030600000101010101" pitchFamily="18" charset="-127"/>
                  <a:ea typeface="HY울릉도M" panose="02030600000101010101" pitchFamily="18" charset="-127"/>
                  <a:sym typeface="Wingdings" pitchFamily="2" charset="2"/>
                </a:rPr>
                <a:t>)</a:t>
              </a:r>
              <a:endParaRPr lang="en-US" altLang="ko-KR" sz="1600" dirty="0" smtClean="0">
                <a:latin typeface="HY울릉도M" panose="02030600000101010101" pitchFamily="18" charset="-127"/>
                <a:ea typeface="HY울릉도M" panose="02030600000101010101" pitchFamily="18" charset="-127"/>
              </a:endParaRPr>
            </a:p>
          </p:txBody>
        </p:sp>
      </p:grpSp>
      <p:pic>
        <p:nvPicPr>
          <p:cNvPr id="13" name="그림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1339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579702" y="1600200"/>
            <a:ext cx="869553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latinLnBrk="0" hangingPunct="1">
              <a:spcBef>
                <a:spcPct val="50000"/>
              </a:spcBef>
            </a:pPr>
            <a:endParaRPr kumimoji="0" lang="en-US" dirty="0">
              <a:solidFill>
                <a:srgbClr val="4D4D4D"/>
              </a:solidFill>
              <a:latin typeface="Times" pitchFamily="18" charset="0"/>
            </a:endParaRPr>
          </a:p>
        </p:txBody>
      </p:sp>
      <p:sp>
        <p:nvSpPr>
          <p:cNvPr id="44035" name="Line 11"/>
          <p:cNvSpPr>
            <a:spLocks noChangeShapeType="1"/>
          </p:cNvSpPr>
          <p:nvPr/>
        </p:nvSpPr>
        <p:spPr bwMode="auto">
          <a:xfrm>
            <a:off x="351962" y="17002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latinLnBrk="0"/>
            <a:endParaRPr kumimoji="0" lang="en-GB" sz="2400" dirty="0">
              <a:solidFill>
                <a:srgbClr val="4D4D4D"/>
              </a:solidFill>
              <a:latin typeface="Arial" pitchFamily="34" charset="0"/>
              <a:ea typeface="ＭＳ Ｐゴシック" pitchFamily="-96" charset="-128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t="9576" r="2733" b="3764"/>
          <a:stretch>
            <a:fillRect/>
          </a:stretch>
        </p:blipFill>
        <p:spPr bwMode="auto">
          <a:xfrm>
            <a:off x="976074" y="1325301"/>
            <a:ext cx="8176272" cy="476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51562" y="468134"/>
            <a:ext cx="6965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ALT-1 :  ES(Energy Saving) </a:t>
            </a:r>
            <a:r>
              <a:rPr lang="ko-KR" altLang="en-US" sz="24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시스템창</a:t>
            </a:r>
            <a:endParaRPr lang="ko-KR" altLang="en-US" sz="2400" b="1" dirty="0">
              <a:solidFill>
                <a:schemeClr val="tx1">
                  <a:lumMod val="50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Aharoni" panose="02010803020104030203" pitchFamily="2" charset="-79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853318" y="4653136"/>
            <a:ext cx="2567747" cy="360040"/>
          </a:xfrm>
          <a:prstGeom prst="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/>
              <a:t>일사차단</a:t>
            </a:r>
            <a:r>
              <a:rPr lang="en-US" altLang="ko-KR" sz="1400" b="1" dirty="0" smtClean="0"/>
              <a:t>/</a:t>
            </a:r>
            <a:r>
              <a:rPr lang="ko-KR" altLang="en-US" sz="1400" b="1" dirty="0" err="1" smtClean="0"/>
              <a:t>오버히팅</a:t>
            </a:r>
            <a:r>
              <a:rPr lang="ko-KR" altLang="en-US" sz="1400" b="1" dirty="0" smtClean="0"/>
              <a:t> 방지</a:t>
            </a:r>
            <a:endParaRPr lang="ko-KR" altLang="en-US" sz="1400" b="1" dirty="0"/>
          </a:p>
        </p:txBody>
      </p:sp>
      <p:sp>
        <p:nvSpPr>
          <p:cNvPr id="10" name="직사각형 9"/>
          <p:cNvSpPr/>
          <p:nvPr/>
        </p:nvSpPr>
        <p:spPr>
          <a:xfrm>
            <a:off x="5620284" y="4635949"/>
            <a:ext cx="2154809" cy="36004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/>
              <a:t>일사유입</a:t>
            </a:r>
            <a:r>
              <a:rPr lang="en-US" altLang="ko-KR" sz="1400" b="1" dirty="0" smtClean="0"/>
              <a:t>/</a:t>
            </a:r>
            <a:r>
              <a:rPr lang="ko-KR" altLang="en-US" sz="1400" b="1" dirty="0" smtClean="0"/>
              <a:t>예열 기능</a:t>
            </a:r>
            <a:endParaRPr lang="ko-KR" altLang="en-US" sz="1400" b="1" dirty="0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276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그림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55" r="3593"/>
          <a:stretch/>
        </p:blipFill>
        <p:spPr bwMode="auto">
          <a:xfrm>
            <a:off x="7057107" y="1600200"/>
            <a:ext cx="2333068" cy="42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579702" y="1600200"/>
            <a:ext cx="869553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latinLnBrk="0" hangingPunct="1">
              <a:spcBef>
                <a:spcPct val="50000"/>
              </a:spcBef>
            </a:pPr>
            <a:endParaRPr kumimoji="0" lang="en-US" dirty="0">
              <a:solidFill>
                <a:srgbClr val="4D4D4D"/>
              </a:solidFill>
              <a:latin typeface="Times" pitchFamily="18" charset="0"/>
            </a:endParaRPr>
          </a:p>
        </p:txBody>
      </p:sp>
      <p:sp>
        <p:nvSpPr>
          <p:cNvPr id="44035" name="Line 11"/>
          <p:cNvSpPr>
            <a:spLocks noChangeShapeType="1"/>
          </p:cNvSpPr>
          <p:nvPr/>
        </p:nvSpPr>
        <p:spPr bwMode="auto">
          <a:xfrm>
            <a:off x="351962" y="17002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latinLnBrk="0"/>
            <a:endParaRPr kumimoji="0" lang="en-GB" sz="2400" dirty="0">
              <a:solidFill>
                <a:srgbClr val="4D4D4D"/>
              </a:solidFill>
              <a:latin typeface="Arial" pitchFamily="34" charset="0"/>
              <a:ea typeface="ＭＳ Ｐゴシック" pitchFamily="-96" charset="-128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51562" y="468134"/>
            <a:ext cx="6965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ALT-1 :  ES(Energy Saving) </a:t>
            </a:r>
            <a:r>
              <a:rPr lang="ko-KR" altLang="en-US" sz="24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시스템창</a:t>
            </a:r>
            <a:endParaRPr lang="ko-KR" altLang="en-US" sz="2400" b="1" dirty="0">
              <a:solidFill>
                <a:schemeClr val="tx1">
                  <a:lumMod val="50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Aharoni" panose="02010803020104030203" pitchFamily="2" charset="-79"/>
            </a:endParaRPr>
          </a:p>
        </p:txBody>
      </p:sp>
      <p:sp>
        <p:nvSpPr>
          <p:cNvPr id="12" name="AutoShape 21"/>
          <p:cNvSpPr>
            <a:spLocks noChangeArrowheads="1"/>
          </p:cNvSpPr>
          <p:nvPr/>
        </p:nvSpPr>
        <p:spPr bwMode="auto">
          <a:xfrm>
            <a:off x="3539373" y="5791200"/>
            <a:ext cx="2941135" cy="50323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o-KR" altLang="en-US" sz="2000" smtClean="0">
                <a:latin typeface="HY울릉도M" panose="02030600000101010101" pitchFamily="18" charset="-127"/>
                <a:ea typeface="HY울릉도M" panose="02030600000101010101" pitchFamily="18" charset="-127"/>
              </a:rPr>
              <a:t>에너지세이빙</a:t>
            </a:r>
            <a:r>
              <a:rPr lang="ko-KR" altLang="en-US" sz="2000" dirty="0" smtClean="0">
                <a:latin typeface="HY울릉도M" panose="02030600000101010101" pitchFamily="18" charset="-127"/>
                <a:ea typeface="HY울릉도M" panose="02030600000101010101" pitchFamily="18" charset="-127"/>
              </a:rPr>
              <a:t> </a:t>
            </a:r>
            <a:r>
              <a:rPr lang="ko-KR" altLang="en-US" sz="2000" dirty="0" err="1">
                <a:latin typeface="HY울릉도M" panose="02030600000101010101" pitchFamily="18" charset="-127"/>
                <a:ea typeface="HY울릉도M" panose="02030600000101010101" pitchFamily="18" charset="-127"/>
              </a:rPr>
              <a:t>시스템창</a:t>
            </a:r>
            <a:endParaRPr lang="en-US" altLang="ko-KR" sz="2000" dirty="0"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pic>
        <p:nvPicPr>
          <p:cNvPr id="15" name="그림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" r="60173"/>
          <a:stretch/>
        </p:blipFill>
        <p:spPr bwMode="auto">
          <a:xfrm>
            <a:off x="560649" y="1600200"/>
            <a:ext cx="2333068" cy="42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그룹 23"/>
          <p:cNvGrpSpPr>
            <a:grpSpLocks/>
          </p:cNvGrpSpPr>
          <p:nvPr/>
        </p:nvGrpSpPr>
        <p:grpSpPr bwMode="auto">
          <a:xfrm>
            <a:off x="3151727" y="2085976"/>
            <a:ext cx="3596497" cy="784225"/>
            <a:chOff x="3407776" y="2266156"/>
            <a:chExt cx="2740114" cy="400109"/>
          </a:xfrm>
        </p:grpSpPr>
        <p:sp>
          <p:nvSpPr>
            <p:cNvPr id="21" name="AutoShape 5"/>
            <p:cNvSpPr>
              <a:spLocks noChangeArrowheads="1"/>
            </p:cNvSpPr>
            <p:nvPr/>
          </p:nvSpPr>
          <p:spPr bwMode="gray">
            <a:xfrm>
              <a:off x="3407776" y="2266156"/>
              <a:ext cx="2740114" cy="400109"/>
            </a:xfrm>
            <a:prstGeom prst="roundRect">
              <a:avLst>
                <a:gd name="adj" fmla="val 16667"/>
              </a:avLst>
            </a:prstGeom>
            <a:solidFill>
              <a:srgbClr val="CCFF66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ko-KR" altLang="en-US" sz="1200">
                <a:solidFill>
                  <a:schemeClr val="tx2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2" name="직사각형 20"/>
            <p:cNvSpPr>
              <a:spLocks noChangeArrowheads="1"/>
            </p:cNvSpPr>
            <p:nvPr/>
          </p:nvSpPr>
          <p:spPr bwMode="auto">
            <a:xfrm>
              <a:off x="3525828" y="2296438"/>
              <a:ext cx="2503178" cy="361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2000" b="1" dirty="0">
                  <a:latin typeface="HY울릉도M" panose="02030600000101010101" pitchFamily="18" charset="-127"/>
                  <a:ea typeface="HY울릉도M" panose="02030600000101010101" pitchFamily="18" charset="-127"/>
                </a:rPr>
                <a:t>    이중창으로 단열 보완</a:t>
              </a:r>
              <a:endParaRPr lang="en-US" altLang="ko-KR" sz="2000" b="1" dirty="0">
                <a:latin typeface="HY울릉도M" panose="02030600000101010101" pitchFamily="18" charset="-127"/>
                <a:ea typeface="HY울릉도M" panose="02030600000101010101" pitchFamily="18" charset="-127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ko-KR" sz="1400" b="1" dirty="0">
                  <a:latin typeface="HY울릉도M" panose="02030600000101010101" pitchFamily="18" charset="-127"/>
                  <a:ea typeface="HY울릉도M" panose="02030600000101010101" pitchFamily="18" charset="-127"/>
                </a:rPr>
                <a:t>  (8T</a:t>
              </a:r>
              <a:r>
                <a:rPr lang="ko-KR" altLang="en-US" sz="1400" b="1" dirty="0">
                  <a:latin typeface="HY울릉도M" panose="02030600000101010101" pitchFamily="18" charset="-127"/>
                  <a:ea typeface="HY울릉도M" panose="02030600000101010101" pitchFamily="18" charset="-127"/>
                </a:rPr>
                <a:t>강화유리 또는 </a:t>
              </a:r>
              <a:r>
                <a:rPr lang="en-US" altLang="ko-KR" sz="1400" b="1" dirty="0">
                  <a:latin typeface="HY울릉도M" panose="02030600000101010101" pitchFamily="18" charset="-127"/>
                  <a:ea typeface="HY울릉도M" panose="02030600000101010101" pitchFamily="18" charset="-127"/>
                </a:rPr>
                <a:t>22T </a:t>
              </a:r>
              <a:r>
                <a:rPr lang="ko-KR" altLang="en-US" sz="1400" b="1" dirty="0" err="1">
                  <a:latin typeface="HY울릉도M" panose="02030600000101010101" pitchFamily="18" charset="-127"/>
                  <a:ea typeface="HY울릉도M" panose="02030600000101010101" pitchFamily="18" charset="-127"/>
                </a:rPr>
                <a:t>페어글라스</a:t>
              </a:r>
              <a:r>
                <a:rPr lang="en-US" altLang="ko-KR" sz="1400" b="1" dirty="0">
                  <a:latin typeface="HY울릉도M" panose="02030600000101010101" pitchFamily="18" charset="-127"/>
                  <a:ea typeface="HY울릉도M" panose="02030600000101010101" pitchFamily="18" charset="-127"/>
                </a:rPr>
                <a:t>)</a:t>
              </a:r>
              <a:r>
                <a:rPr lang="en-US" altLang="ko-KR" sz="2000" b="1" dirty="0">
                  <a:latin typeface="HY울릉도M" panose="02030600000101010101" pitchFamily="18" charset="-127"/>
                  <a:ea typeface="HY울릉도M" panose="02030600000101010101" pitchFamily="18" charset="-127"/>
                </a:rPr>
                <a:t>  </a:t>
              </a:r>
              <a:r>
                <a:rPr lang="ko-KR" altLang="en-US" sz="2000" b="1" dirty="0">
                  <a:latin typeface="HY울릉도M" panose="02030600000101010101" pitchFamily="18" charset="-127"/>
                  <a:ea typeface="HY울릉도M" panose="02030600000101010101" pitchFamily="18" charset="-127"/>
                </a:rPr>
                <a:t>      </a:t>
              </a:r>
              <a:endParaRPr lang="en-US" altLang="ko-KR" sz="1400" b="1" dirty="0">
                <a:latin typeface="HY울릉도M" panose="02030600000101010101" pitchFamily="18" charset="-127"/>
                <a:ea typeface="HY울릉도M" panose="02030600000101010101" pitchFamily="18" charset="-127"/>
              </a:endParaRPr>
            </a:p>
          </p:txBody>
        </p:sp>
      </p:grpSp>
      <p:sp>
        <p:nvSpPr>
          <p:cNvPr id="23" name="갈매기형 수장 21"/>
          <p:cNvSpPr>
            <a:spLocks noChangeArrowheads="1"/>
          </p:cNvSpPr>
          <p:nvPr/>
        </p:nvSpPr>
        <p:spPr bwMode="auto">
          <a:xfrm rot="5400000">
            <a:off x="4884878" y="2905588"/>
            <a:ext cx="184150" cy="703924"/>
          </a:xfrm>
          <a:prstGeom prst="chevron">
            <a:avLst>
              <a:gd name="adj" fmla="val 50000"/>
            </a:avLst>
          </a:prstGeom>
          <a:solidFill>
            <a:srgbClr val="FF0000"/>
          </a:solidFill>
          <a:ln w="7938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240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grpSp>
        <p:nvGrpSpPr>
          <p:cNvPr id="24" name="그룹 24"/>
          <p:cNvGrpSpPr>
            <a:grpSpLocks/>
          </p:cNvGrpSpPr>
          <p:nvPr/>
        </p:nvGrpSpPr>
        <p:grpSpPr bwMode="auto">
          <a:xfrm>
            <a:off x="2922265" y="3544713"/>
            <a:ext cx="4321508" cy="490537"/>
            <a:chOff x="3506295" y="2266156"/>
            <a:chExt cx="2740114" cy="400110"/>
          </a:xfrm>
        </p:grpSpPr>
        <p:sp>
          <p:nvSpPr>
            <p:cNvPr id="25" name="AutoShape 5"/>
            <p:cNvSpPr>
              <a:spLocks noChangeArrowheads="1"/>
            </p:cNvSpPr>
            <p:nvPr/>
          </p:nvSpPr>
          <p:spPr bwMode="gray">
            <a:xfrm>
              <a:off x="3506295" y="2266156"/>
              <a:ext cx="2740114" cy="400110"/>
            </a:xfrm>
            <a:prstGeom prst="roundRect">
              <a:avLst>
                <a:gd name="adj" fmla="val 16667"/>
              </a:avLst>
            </a:prstGeom>
            <a:solidFill>
              <a:srgbClr val="C8F7F8"/>
            </a:solidFill>
            <a:ln w="254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ko-KR" altLang="en-US" sz="1200">
                <a:solidFill>
                  <a:schemeClr val="tx2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6" name="직사각형 26"/>
            <p:cNvSpPr>
              <a:spLocks noChangeArrowheads="1"/>
            </p:cNvSpPr>
            <p:nvPr/>
          </p:nvSpPr>
          <p:spPr bwMode="auto">
            <a:xfrm>
              <a:off x="3578652" y="2303449"/>
              <a:ext cx="2649268" cy="326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2000" b="1" dirty="0" err="1">
                  <a:latin typeface="HY울릉도M" panose="02030600000101010101" pitchFamily="18" charset="-127"/>
                  <a:ea typeface="HY울릉도M" panose="02030600000101010101" pitchFamily="18" charset="-127"/>
                </a:rPr>
                <a:t>하절기</a:t>
              </a:r>
              <a:r>
                <a:rPr lang="ko-KR" altLang="en-US" sz="2000" b="1" dirty="0">
                  <a:latin typeface="HY울릉도M" panose="02030600000101010101" pitchFamily="18" charset="-127"/>
                  <a:ea typeface="HY울릉도M" panose="02030600000101010101" pitchFamily="18" charset="-127"/>
                </a:rPr>
                <a:t> 오버 </a:t>
              </a:r>
              <a:r>
                <a:rPr lang="ko-KR" altLang="en-US" sz="2000" b="1" dirty="0" err="1">
                  <a:latin typeface="HY울릉도M" panose="02030600000101010101" pitchFamily="18" charset="-127"/>
                  <a:ea typeface="HY울릉도M" panose="02030600000101010101" pitchFamily="18" charset="-127"/>
                </a:rPr>
                <a:t>히팅</a:t>
              </a:r>
              <a:r>
                <a:rPr lang="ko-KR" altLang="en-US" sz="2000" b="1" dirty="0">
                  <a:latin typeface="HY울릉도M" panose="02030600000101010101" pitchFamily="18" charset="-127"/>
                  <a:ea typeface="HY울릉도M" panose="02030600000101010101" pitchFamily="18" charset="-127"/>
                </a:rPr>
                <a:t>  방지 </a:t>
              </a:r>
              <a:r>
                <a:rPr lang="en-US" altLang="ko-KR" sz="2000" b="1" dirty="0">
                  <a:latin typeface="HY울릉도M" panose="02030600000101010101" pitchFamily="18" charset="-127"/>
                  <a:ea typeface="HY울릉도M" panose="02030600000101010101" pitchFamily="18" charset="-127"/>
                </a:rPr>
                <a:t>(</a:t>
              </a:r>
              <a:r>
                <a:rPr lang="ko-KR" altLang="en-US" sz="2000" b="1" dirty="0">
                  <a:latin typeface="HY울릉도M" panose="02030600000101010101" pitchFamily="18" charset="-127"/>
                  <a:ea typeface="HY울릉도M" panose="02030600000101010101" pitchFamily="18" charset="-127"/>
                </a:rPr>
                <a:t>일사차단</a:t>
              </a:r>
              <a:r>
                <a:rPr lang="en-US" altLang="ko-KR" sz="2000" b="1" dirty="0">
                  <a:latin typeface="HY울릉도M" panose="02030600000101010101" pitchFamily="18" charset="-127"/>
                  <a:ea typeface="HY울릉도M" panose="02030600000101010101" pitchFamily="18" charset="-127"/>
                </a:rPr>
                <a:t>)</a:t>
              </a:r>
              <a:r>
                <a:rPr lang="ko-KR" altLang="en-US" sz="2000" b="1" dirty="0">
                  <a:latin typeface="HY울릉도M" panose="02030600000101010101" pitchFamily="18" charset="-127"/>
                  <a:ea typeface="HY울릉도M" panose="02030600000101010101" pitchFamily="18" charset="-127"/>
                </a:rPr>
                <a:t>    </a:t>
              </a:r>
              <a:endParaRPr lang="en-US" altLang="ko-KR" sz="1400" b="1" dirty="0">
                <a:latin typeface="HY울릉도M" panose="02030600000101010101" pitchFamily="18" charset="-127"/>
                <a:ea typeface="HY울릉도M" panose="02030600000101010101" pitchFamily="18" charset="-127"/>
              </a:endParaRPr>
            </a:p>
          </p:txBody>
        </p:sp>
      </p:grpSp>
      <p:sp>
        <p:nvSpPr>
          <p:cNvPr id="27" name="갈매기형 수장 27"/>
          <p:cNvSpPr>
            <a:spLocks noChangeArrowheads="1"/>
          </p:cNvSpPr>
          <p:nvPr/>
        </p:nvSpPr>
        <p:spPr bwMode="auto">
          <a:xfrm rot="5400000">
            <a:off x="4869585" y="3977875"/>
            <a:ext cx="184150" cy="705650"/>
          </a:xfrm>
          <a:prstGeom prst="chevron">
            <a:avLst>
              <a:gd name="adj" fmla="val 50000"/>
            </a:avLst>
          </a:prstGeom>
          <a:solidFill>
            <a:srgbClr val="FF0000"/>
          </a:solidFill>
          <a:ln w="7938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240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grpSp>
        <p:nvGrpSpPr>
          <p:cNvPr id="28" name="그룹 27"/>
          <p:cNvGrpSpPr/>
          <p:nvPr/>
        </p:nvGrpSpPr>
        <p:grpSpPr>
          <a:xfrm>
            <a:off x="3456707" y="4560097"/>
            <a:ext cx="2952131" cy="524640"/>
            <a:chOff x="3268171" y="2266156"/>
            <a:chExt cx="2857795" cy="400110"/>
          </a:xfrm>
          <a:solidFill>
            <a:srgbClr val="FFE1FF"/>
          </a:solidFill>
        </p:grpSpPr>
        <p:sp>
          <p:nvSpPr>
            <p:cNvPr id="29" name="AutoShape 5"/>
            <p:cNvSpPr>
              <a:spLocks noChangeArrowheads="1"/>
            </p:cNvSpPr>
            <p:nvPr/>
          </p:nvSpPr>
          <p:spPr bwMode="gray">
            <a:xfrm>
              <a:off x="3268171" y="2266156"/>
              <a:ext cx="2740114" cy="400110"/>
            </a:xfrm>
            <a:prstGeom prst="roundRect">
              <a:avLst>
                <a:gd name="adj" fmla="val 16667"/>
              </a:avLst>
            </a:prstGeom>
            <a:grp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ko-KR" altLang="en-US" sz="1200">
                <a:solidFill>
                  <a:schemeClr val="tx2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3476698" y="2310895"/>
              <a:ext cx="2649268" cy="30513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ko-KR" altLang="en-US" sz="2000" b="1" dirty="0">
                  <a:latin typeface="HY울릉도M" pitchFamily="18" charset="-127"/>
                  <a:ea typeface="HY울릉도M" pitchFamily="18" charset="-127"/>
                </a:rPr>
                <a:t>  동절기 예열효과      </a:t>
              </a:r>
              <a:endParaRPr lang="en-US" altLang="ko-KR" sz="1400" b="1" dirty="0">
                <a:latin typeface="HY울릉도M" pitchFamily="18" charset="-127"/>
                <a:ea typeface="HY울릉도M" pitchFamily="18" charset="-127"/>
              </a:endParaRPr>
            </a:p>
          </p:txBody>
        </p:sp>
      </p:grpSp>
      <p:sp>
        <p:nvSpPr>
          <p:cNvPr id="31" name="갈매기형 수장 31"/>
          <p:cNvSpPr>
            <a:spLocks noChangeArrowheads="1"/>
          </p:cNvSpPr>
          <p:nvPr/>
        </p:nvSpPr>
        <p:spPr bwMode="auto">
          <a:xfrm rot="5400000">
            <a:off x="4879703" y="1521288"/>
            <a:ext cx="184150" cy="703924"/>
          </a:xfrm>
          <a:prstGeom prst="chevron">
            <a:avLst>
              <a:gd name="adj" fmla="val 50000"/>
            </a:avLst>
          </a:prstGeom>
          <a:solidFill>
            <a:srgbClr val="FF0000"/>
          </a:solidFill>
          <a:ln w="7938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240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grpSp>
        <p:nvGrpSpPr>
          <p:cNvPr id="32" name="그룹 31"/>
          <p:cNvGrpSpPr/>
          <p:nvPr/>
        </p:nvGrpSpPr>
        <p:grpSpPr>
          <a:xfrm>
            <a:off x="3502537" y="1169699"/>
            <a:ext cx="2977971" cy="419580"/>
            <a:chOff x="3453199" y="2226531"/>
            <a:chExt cx="2740114" cy="419580"/>
          </a:xfrm>
          <a:solidFill>
            <a:schemeClr val="bg1">
              <a:lumMod val="85000"/>
            </a:schemeClr>
          </a:solidFill>
        </p:grpSpPr>
        <p:sp>
          <p:nvSpPr>
            <p:cNvPr id="33" name="AutoShape 5"/>
            <p:cNvSpPr>
              <a:spLocks noChangeArrowheads="1"/>
            </p:cNvSpPr>
            <p:nvPr/>
          </p:nvSpPr>
          <p:spPr bwMode="gray">
            <a:xfrm>
              <a:off x="3453199" y="2226531"/>
              <a:ext cx="2740114" cy="400110"/>
            </a:xfrm>
            <a:prstGeom prst="roundRect">
              <a:avLst>
                <a:gd name="adj" fmla="val 16667"/>
              </a:avLst>
            </a:prstGeom>
            <a:grp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ko-KR" altLang="en-US" sz="1600">
                <a:solidFill>
                  <a:schemeClr val="tx2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4" name="직사각형 33"/>
            <p:cNvSpPr/>
            <p:nvPr/>
          </p:nvSpPr>
          <p:spPr>
            <a:xfrm>
              <a:off x="4076482" y="2246001"/>
              <a:ext cx="152101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ko-KR" altLang="en-US" sz="2000" b="1" dirty="0">
                  <a:latin typeface="HY울릉도M" pitchFamily="18" charset="-127"/>
                  <a:ea typeface="HY울릉도M" pitchFamily="18" charset="-127"/>
                </a:rPr>
                <a:t> 기   존   창</a:t>
              </a:r>
              <a:endParaRPr lang="en-US" altLang="ko-KR" sz="2000" b="1" dirty="0">
                <a:latin typeface="HY울릉도M" pitchFamily="18" charset="-127"/>
                <a:ea typeface="HY울릉도M" pitchFamily="18" charset="-127"/>
              </a:endParaRPr>
            </a:p>
          </p:txBody>
        </p:sp>
      </p:grpSp>
      <p:sp>
        <p:nvSpPr>
          <p:cNvPr id="35" name="갈매기형 수장 36"/>
          <p:cNvSpPr>
            <a:spLocks noChangeArrowheads="1"/>
          </p:cNvSpPr>
          <p:nvPr/>
        </p:nvSpPr>
        <p:spPr bwMode="auto">
          <a:xfrm rot="5400000">
            <a:off x="4869585" y="5095475"/>
            <a:ext cx="184150" cy="705650"/>
          </a:xfrm>
          <a:prstGeom prst="chevron">
            <a:avLst>
              <a:gd name="adj" fmla="val 50000"/>
            </a:avLst>
          </a:prstGeom>
          <a:solidFill>
            <a:srgbClr val="FF0000"/>
          </a:solidFill>
          <a:ln w="7938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240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grpSp>
        <p:nvGrpSpPr>
          <p:cNvPr id="36" name="그룹 38"/>
          <p:cNvGrpSpPr>
            <a:grpSpLocks/>
          </p:cNvGrpSpPr>
          <p:nvPr/>
        </p:nvGrpSpPr>
        <p:grpSpPr bwMode="auto">
          <a:xfrm>
            <a:off x="696302" y="5803900"/>
            <a:ext cx="2340080" cy="490538"/>
            <a:chOff x="3407776" y="2266156"/>
            <a:chExt cx="2740114" cy="400110"/>
          </a:xfrm>
        </p:grpSpPr>
        <p:sp>
          <p:nvSpPr>
            <p:cNvPr id="37" name="AutoShape 5"/>
            <p:cNvSpPr>
              <a:spLocks noChangeArrowheads="1"/>
            </p:cNvSpPr>
            <p:nvPr/>
          </p:nvSpPr>
          <p:spPr bwMode="gray">
            <a:xfrm>
              <a:off x="3407776" y="2266156"/>
              <a:ext cx="2740114" cy="400110"/>
            </a:xfrm>
            <a:prstGeom prst="roundRect">
              <a:avLst>
                <a:gd name="adj" fmla="val 16667"/>
              </a:avLst>
            </a:prstGeom>
            <a:solidFill>
              <a:srgbClr val="C8F7F8"/>
            </a:solidFill>
            <a:ln w="254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ko-KR" altLang="en-US" sz="1050">
                <a:solidFill>
                  <a:schemeClr val="tx2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8" name="직사각형 40"/>
            <p:cNvSpPr>
              <a:spLocks noChangeArrowheads="1"/>
            </p:cNvSpPr>
            <p:nvPr/>
          </p:nvSpPr>
          <p:spPr bwMode="auto">
            <a:xfrm>
              <a:off x="3453199" y="2319760"/>
              <a:ext cx="2649268" cy="27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600" b="1" dirty="0" err="1">
                  <a:latin typeface="HY울릉도M" panose="02030600000101010101" pitchFamily="18" charset="-127"/>
                  <a:ea typeface="HY울릉도M" panose="02030600000101010101" pitchFamily="18" charset="-127"/>
                </a:rPr>
                <a:t>하절기</a:t>
              </a:r>
              <a:r>
                <a:rPr lang="ko-KR" altLang="en-US" sz="1600" b="1" dirty="0">
                  <a:latin typeface="HY울릉도M" panose="02030600000101010101" pitchFamily="18" charset="-127"/>
                  <a:ea typeface="HY울릉도M" panose="02030600000101010101" pitchFamily="18" charset="-127"/>
                </a:rPr>
                <a:t> 냉방 </a:t>
              </a:r>
              <a:r>
                <a:rPr lang="en-US" altLang="ko-KR" sz="1600" b="1" dirty="0">
                  <a:latin typeface="HY울릉도M" panose="02030600000101010101" pitchFamily="18" charset="-127"/>
                  <a:ea typeface="HY울릉도M" panose="02030600000101010101" pitchFamily="18" charset="-127"/>
                </a:rPr>
                <a:t>40%</a:t>
              </a:r>
              <a:r>
                <a:rPr lang="ko-KR" altLang="en-US" sz="1600" b="1" dirty="0">
                  <a:latin typeface="HY울릉도M" panose="02030600000101010101" pitchFamily="18" charset="-127"/>
                  <a:ea typeface="HY울릉도M" panose="02030600000101010101" pitchFamily="18" charset="-127"/>
                </a:rPr>
                <a:t>절감</a:t>
              </a:r>
              <a:endParaRPr lang="en-US" altLang="ko-KR" sz="1100" b="1" dirty="0">
                <a:latin typeface="HY울릉도M" panose="02030600000101010101" pitchFamily="18" charset="-127"/>
                <a:ea typeface="HY울릉도M" panose="02030600000101010101" pitchFamily="18" charset="-127"/>
              </a:endParaRPr>
            </a:p>
          </p:txBody>
        </p:sp>
      </p:grpSp>
      <p:grpSp>
        <p:nvGrpSpPr>
          <p:cNvPr id="39" name="그룹 38"/>
          <p:cNvGrpSpPr/>
          <p:nvPr/>
        </p:nvGrpSpPr>
        <p:grpSpPr>
          <a:xfrm>
            <a:off x="6995512" y="5780997"/>
            <a:ext cx="2437859" cy="460926"/>
            <a:chOff x="3142835" y="2275701"/>
            <a:chExt cx="2740114" cy="400110"/>
          </a:xfrm>
          <a:solidFill>
            <a:srgbClr val="FFE1FF"/>
          </a:solidFill>
        </p:grpSpPr>
        <p:sp>
          <p:nvSpPr>
            <p:cNvPr id="40" name="AutoShape 5"/>
            <p:cNvSpPr>
              <a:spLocks noChangeArrowheads="1"/>
            </p:cNvSpPr>
            <p:nvPr/>
          </p:nvSpPr>
          <p:spPr bwMode="gray">
            <a:xfrm>
              <a:off x="3142835" y="2275701"/>
              <a:ext cx="2740114" cy="400110"/>
            </a:xfrm>
            <a:prstGeom prst="roundRect">
              <a:avLst>
                <a:gd name="adj" fmla="val 16667"/>
              </a:avLst>
            </a:prstGeom>
            <a:grp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ko-KR" altLang="en-US" sz="1200" dirty="0">
                <a:solidFill>
                  <a:schemeClr val="tx2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3214250" y="2328814"/>
              <a:ext cx="2649267" cy="2938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ko-KR" altLang="en-US" sz="1600" b="1" dirty="0">
                  <a:latin typeface="HY울릉도M" pitchFamily="18" charset="-127"/>
                  <a:ea typeface="HY울릉도M" pitchFamily="18" charset="-127"/>
                </a:rPr>
                <a:t>동절기 난방 </a:t>
              </a:r>
              <a:r>
                <a:rPr lang="en-US" altLang="ko-KR" sz="1600" b="1" dirty="0">
                  <a:latin typeface="HY울릉도M" pitchFamily="18" charset="-127"/>
                  <a:ea typeface="HY울릉도M" pitchFamily="18" charset="-127"/>
                </a:rPr>
                <a:t>20%</a:t>
              </a:r>
              <a:r>
                <a:rPr lang="ko-KR" altLang="en-US" sz="1600" b="1" dirty="0">
                  <a:latin typeface="HY울릉도M" pitchFamily="18" charset="-127"/>
                  <a:ea typeface="HY울릉도M" pitchFamily="18" charset="-127"/>
                </a:rPr>
                <a:t>절감 </a:t>
              </a:r>
              <a:endParaRPr lang="en-US" altLang="ko-KR" sz="1100" b="1" dirty="0">
                <a:latin typeface="HY울릉도M" pitchFamily="18" charset="-127"/>
                <a:ea typeface="HY울릉도M" pitchFamily="18" charset="-127"/>
              </a:endParaRPr>
            </a:p>
          </p:txBody>
        </p:sp>
      </p:grpSp>
      <p:sp>
        <p:nvSpPr>
          <p:cNvPr id="42" name="갈매기형 수장 44"/>
          <p:cNvSpPr>
            <a:spLocks noChangeArrowheads="1"/>
          </p:cNvSpPr>
          <p:nvPr/>
        </p:nvSpPr>
        <p:spPr bwMode="auto">
          <a:xfrm rot="10800000">
            <a:off x="3330109" y="5718969"/>
            <a:ext cx="198410" cy="647700"/>
          </a:xfrm>
          <a:prstGeom prst="chevron">
            <a:avLst>
              <a:gd name="adj" fmla="val 50000"/>
            </a:avLst>
          </a:prstGeom>
          <a:solidFill>
            <a:srgbClr val="FF0000"/>
          </a:solidFill>
          <a:ln w="7938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240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43" name="갈매기형 수장 45"/>
          <p:cNvSpPr>
            <a:spLocks noChangeArrowheads="1"/>
          </p:cNvSpPr>
          <p:nvPr/>
        </p:nvSpPr>
        <p:spPr bwMode="auto">
          <a:xfrm>
            <a:off x="6553051" y="5718969"/>
            <a:ext cx="200135" cy="647700"/>
          </a:xfrm>
          <a:prstGeom prst="chevron">
            <a:avLst>
              <a:gd name="adj" fmla="val 50000"/>
            </a:avLst>
          </a:prstGeom>
          <a:solidFill>
            <a:srgbClr val="FF0000"/>
          </a:solidFill>
          <a:ln w="7938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240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1296467" y="1700213"/>
            <a:ext cx="1080120" cy="357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9" name="직사각형 48"/>
          <p:cNvSpPr/>
          <p:nvPr/>
        </p:nvSpPr>
        <p:spPr>
          <a:xfrm>
            <a:off x="7921203" y="1714818"/>
            <a:ext cx="1080120" cy="357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14087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4" name="Group 6"/>
          <p:cNvGrpSpPr>
            <a:grpSpLocks/>
          </p:cNvGrpSpPr>
          <p:nvPr/>
        </p:nvGrpSpPr>
        <p:grpSpPr bwMode="auto">
          <a:xfrm>
            <a:off x="1026734" y="1555750"/>
            <a:ext cx="8115512" cy="4681538"/>
            <a:chOff x="521" y="980"/>
            <a:chExt cx="4703" cy="2949"/>
          </a:xfrm>
        </p:grpSpPr>
        <p:sp>
          <p:nvSpPr>
            <p:cNvPr id="10257" name="Rectangle 11"/>
            <p:cNvSpPr>
              <a:spLocks noChangeArrowheads="1"/>
            </p:cNvSpPr>
            <p:nvPr/>
          </p:nvSpPr>
          <p:spPr bwMode="auto">
            <a:xfrm>
              <a:off x="521" y="981"/>
              <a:ext cx="71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6713" rIns="89910" bIns="4671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en-US" altLang="ko-KR" sz="1200" b="1" dirty="0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2013.09</a:t>
              </a:r>
            </a:p>
          </p:txBody>
        </p:sp>
        <p:sp>
          <p:nvSpPr>
            <p:cNvPr id="10258" name="Rectangle 12"/>
            <p:cNvSpPr>
              <a:spLocks noChangeArrowheads="1"/>
            </p:cNvSpPr>
            <p:nvPr/>
          </p:nvSpPr>
          <p:spPr bwMode="auto">
            <a:xfrm>
              <a:off x="1240" y="981"/>
              <a:ext cx="398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6713" rIns="89910" bIns="4671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에어실드 윈도우 우수 발명품 우선구매 추천 </a:t>
              </a: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(</a:t>
              </a: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한국 발명 진흥회장</a:t>
              </a: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)</a:t>
              </a:r>
              <a:endParaRPr lang="ko-KR" altLang="en-US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endParaRPr>
            </a:p>
          </p:txBody>
        </p:sp>
        <p:sp>
          <p:nvSpPr>
            <p:cNvPr id="10259" name="Rectangle 13"/>
            <p:cNvSpPr>
              <a:spLocks noChangeArrowheads="1"/>
            </p:cNvSpPr>
            <p:nvPr/>
          </p:nvSpPr>
          <p:spPr bwMode="auto">
            <a:xfrm>
              <a:off x="521" y="1208"/>
              <a:ext cx="71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6713" rIns="89910" bIns="4671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2013.09</a:t>
              </a:r>
            </a:p>
          </p:txBody>
        </p:sp>
        <p:sp>
          <p:nvSpPr>
            <p:cNvPr id="10260" name="Rectangle 14"/>
            <p:cNvSpPr>
              <a:spLocks noChangeArrowheads="1"/>
            </p:cNvSpPr>
            <p:nvPr/>
          </p:nvSpPr>
          <p:spPr bwMode="auto">
            <a:xfrm>
              <a:off x="1240" y="1208"/>
              <a:ext cx="398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6713" rIns="89910" bIns="4671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㈜ </a:t>
              </a: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GAHC </a:t>
              </a: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복합창 자회사 설립</a:t>
              </a:r>
            </a:p>
          </p:txBody>
        </p:sp>
        <p:sp>
          <p:nvSpPr>
            <p:cNvPr id="10261" name="Rectangle 15"/>
            <p:cNvSpPr>
              <a:spLocks noChangeArrowheads="1"/>
            </p:cNvSpPr>
            <p:nvPr/>
          </p:nvSpPr>
          <p:spPr bwMode="auto">
            <a:xfrm>
              <a:off x="521" y="1435"/>
              <a:ext cx="71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6713" rIns="89910" bIns="4671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2013.10</a:t>
              </a:r>
            </a:p>
          </p:txBody>
        </p:sp>
        <p:sp>
          <p:nvSpPr>
            <p:cNvPr id="10262" name="Rectangle 16"/>
            <p:cNvSpPr>
              <a:spLocks noChangeArrowheads="1"/>
            </p:cNvSpPr>
            <p:nvPr/>
          </p:nvSpPr>
          <p:spPr bwMode="auto">
            <a:xfrm>
              <a:off x="1240" y="1435"/>
              <a:ext cx="398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6713" rIns="89910" bIns="4671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녹색 건축기술 국토교통부 장관상 수상</a:t>
              </a:r>
              <a:endParaRPr lang="en-US" altLang="ko-KR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endParaRPr>
            </a:p>
          </p:txBody>
        </p:sp>
        <p:sp>
          <p:nvSpPr>
            <p:cNvPr id="10263" name="Rectangle 20"/>
            <p:cNvSpPr>
              <a:spLocks noChangeArrowheads="1"/>
            </p:cNvSpPr>
            <p:nvPr/>
          </p:nvSpPr>
          <p:spPr bwMode="auto">
            <a:xfrm>
              <a:off x="521" y="1662"/>
              <a:ext cx="71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6713" rIns="89910" bIns="4671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2013.10</a:t>
              </a:r>
            </a:p>
          </p:txBody>
        </p:sp>
        <p:sp>
          <p:nvSpPr>
            <p:cNvPr id="10264" name="Rectangle 21"/>
            <p:cNvSpPr>
              <a:spLocks noChangeArrowheads="1"/>
            </p:cNvSpPr>
            <p:nvPr/>
          </p:nvSpPr>
          <p:spPr bwMode="auto">
            <a:xfrm>
              <a:off x="1240" y="1662"/>
              <a:ext cx="398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6713" rIns="89910" bIns="4671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Airtight Window </a:t>
              </a: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해외 특허 출원</a:t>
              </a: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 (</a:t>
              </a: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미국</a:t>
              </a: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, EU,  </a:t>
              </a: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중국</a:t>
              </a: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, </a:t>
              </a: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인도</a:t>
              </a: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)</a:t>
              </a:r>
            </a:p>
          </p:txBody>
        </p:sp>
        <p:sp>
          <p:nvSpPr>
            <p:cNvPr id="10265" name="Rectangle 22"/>
            <p:cNvSpPr>
              <a:spLocks noChangeArrowheads="1"/>
            </p:cNvSpPr>
            <p:nvPr/>
          </p:nvSpPr>
          <p:spPr bwMode="auto">
            <a:xfrm>
              <a:off x="521" y="1889"/>
              <a:ext cx="719" cy="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6713" rIns="89910" bIns="4671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2013.10</a:t>
              </a:r>
            </a:p>
          </p:txBody>
        </p:sp>
        <p:sp>
          <p:nvSpPr>
            <p:cNvPr id="10266" name="Rectangle 23"/>
            <p:cNvSpPr>
              <a:spLocks noChangeArrowheads="1"/>
            </p:cNvSpPr>
            <p:nvPr/>
          </p:nvSpPr>
          <p:spPr bwMode="auto">
            <a:xfrm>
              <a:off x="1240" y="1889"/>
              <a:ext cx="3984" cy="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6713" rIns="89910" bIns="4671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리트로핏팅 시스템 창호 특허 출원 </a:t>
              </a: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(</a:t>
              </a: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건설기술 연구원과 공동 발명</a:t>
              </a: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)</a:t>
              </a:r>
              <a:endParaRPr lang="ko-KR" altLang="en-US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endParaRPr>
            </a:p>
          </p:txBody>
        </p:sp>
        <p:sp>
          <p:nvSpPr>
            <p:cNvPr id="10267" name="Rectangle 24"/>
            <p:cNvSpPr>
              <a:spLocks noChangeArrowheads="1"/>
            </p:cNvSpPr>
            <p:nvPr/>
          </p:nvSpPr>
          <p:spPr bwMode="auto">
            <a:xfrm>
              <a:off x="521" y="2114"/>
              <a:ext cx="71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6713" rIns="89910" bIns="4671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2013.11</a:t>
              </a:r>
            </a:p>
          </p:txBody>
        </p:sp>
        <p:sp>
          <p:nvSpPr>
            <p:cNvPr id="10268" name="Rectangle 25"/>
            <p:cNvSpPr>
              <a:spLocks noChangeArrowheads="1"/>
            </p:cNvSpPr>
            <p:nvPr/>
          </p:nvSpPr>
          <p:spPr bwMode="auto">
            <a:xfrm>
              <a:off x="1240" y="2114"/>
              <a:ext cx="398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910" tIns="46713" rIns="89910" bIns="46713" anchor="ctr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ClrTx/>
                <a:buFontTx/>
                <a:buNone/>
              </a:pP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에어실드 윈도우 우수제품 지정</a:t>
              </a: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 (</a:t>
              </a:r>
              <a:r>
                <a:rPr lang="ko-KR" altLang="en-US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조달청장</a:t>
              </a:r>
              <a:r>
                <a:rPr lang="en-US" altLang="ko-KR" sz="1200" b="1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Arial" pitchFamily="34" charset="0"/>
                  <a:sym typeface="Wingdings" pitchFamily="2" charset="2"/>
                </a:rPr>
                <a:t>)</a:t>
              </a:r>
            </a:p>
          </p:txBody>
        </p:sp>
        <p:sp>
          <p:nvSpPr>
            <p:cNvPr id="10271" name="Rectangle 28"/>
            <p:cNvSpPr>
              <a:spLocks noChangeArrowheads="1"/>
            </p:cNvSpPr>
            <p:nvPr/>
          </p:nvSpPr>
          <p:spPr bwMode="auto">
            <a:xfrm>
              <a:off x="521" y="3021"/>
              <a:ext cx="71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endParaRPr lang="ko-KR" alt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72" name="Rectangle 29"/>
            <p:cNvSpPr>
              <a:spLocks noChangeArrowheads="1"/>
            </p:cNvSpPr>
            <p:nvPr/>
          </p:nvSpPr>
          <p:spPr bwMode="auto">
            <a:xfrm>
              <a:off x="1240" y="3021"/>
              <a:ext cx="398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endParaRPr lang="ko-KR" alt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73" name="Rectangle 30"/>
            <p:cNvSpPr>
              <a:spLocks noChangeArrowheads="1"/>
            </p:cNvSpPr>
            <p:nvPr/>
          </p:nvSpPr>
          <p:spPr bwMode="auto">
            <a:xfrm>
              <a:off x="521" y="3248"/>
              <a:ext cx="71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endParaRPr lang="ko-KR" alt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74" name="Rectangle 31"/>
            <p:cNvSpPr>
              <a:spLocks noChangeArrowheads="1"/>
            </p:cNvSpPr>
            <p:nvPr/>
          </p:nvSpPr>
          <p:spPr bwMode="auto">
            <a:xfrm>
              <a:off x="1240" y="3248"/>
              <a:ext cx="398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endParaRPr lang="ko-KR" alt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75" name="Rectangle 32"/>
            <p:cNvSpPr>
              <a:spLocks noChangeArrowheads="1"/>
            </p:cNvSpPr>
            <p:nvPr/>
          </p:nvSpPr>
          <p:spPr bwMode="auto">
            <a:xfrm>
              <a:off x="521" y="3475"/>
              <a:ext cx="71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endParaRPr lang="ko-KR" alt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76" name="Rectangle 36"/>
            <p:cNvSpPr>
              <a:spLocks noChangeArrowheads="1"/>
            </p:cNvSpPr>
            <p:nvPr/>
          </p:nvSpPr>
          <p:spPr bwMode="auto">
            <a:xfrm>
              <a:off x="1240" y="3475"/>
              <a:ext cx="398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endParaRPr lang="ko-KR" alt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77" name="Rectangle 37"/>
            <p:cNvSpPr>
              <a:spLocks noChangeArrowheads="1"/>
            </p:cNvSpPr>
            <p:nvPr/>
          </p:nvSpPr>
          <p:spPr bwMode="auto">
            <a:xfrm>
              <a:off x="521" y="3702"/>
              <a:ext cx="71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endParaRPr lang="ko-KR" alt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78" name="Rectangle 38"/>
            <p:cNvSpPr>
              <a:spLocks noChangeArrowheads="1"/>
            </p:cNvSpPr>
            <p:nvPr/>
          </p:nvSpPr>
          <p:spPr bwMode="auto">
            <a:xfrm>
              <a:off x="1240" y="3702"/>
              <a:ext cx="398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endParaRPr lang="ko-KR" alt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79" name="Freeform 39"/>
            <p:cNvSpPr>
              <a:spLocks noChangeArrowheads="1"/>
            </p:cNvSpPr>
            <p:nvPr/>
          </p:nvSpPr>
          <p:spPr bwMode="auto">
            <a:xfrm>
              <a:off x="1240" y="980"/>
              <a:ext cx="0" cy="2949"/>
            </a:xfrm>
            <a:custGeom>
              <a:avLst/>
              <a:gdLst>
                <a:gd name="T0" fmla="*/ 0 h 2949"/>
                <a:gd name="T1" fmla="*/ 2949 h 2949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2949">
                  <a:moveTo>
                    <a:pt x="0" y="0"/>
                  </a:moveTo>
                  <a:lnTo>
                    <a:pt x="0" y="2949"/>
                  </a:lnTo>
                </a:path>
              </a:pathLst>
            </a:custGeom>
            <a:noFill/>
            <a:ln w="12501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0280" name="Freeform 40"/>
            <p:cNvSpPr>
              <a:spLocks noChangeArrowheads="1"/>
            </p:cNvSpPr>
            <p:nvPr/>
          </p:nvSpPr>
          <p:spPr bwMode="auto">
            <a:xfrm>
              <a:off x="521" y="1207"/>
              <a:ext cx="4703" cy="0"/>
            </a:xfrm>
            <a:custGeom>
              <a:avLst/>
              <a:gdLst>
                <a:gd name="T0" fmla="*/ 0 w 4703"/>
                <a:gd name="T1" fmla="*/ 4703 w 470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4703">
                  <a:moveTo>
                    <a:pt x="0" y="0"/>
                  </a:moveTo>
                  <a:lnTo>
                    <a:pt x="4703" y="0"/>
                  </a:lnTo>
                </a:path>
              </a:pathLst>
            </a:custGeom>
            <a:noFill/>
            <a:ln w="12501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0281" name="Freeform 41"/>
            <p:cNvSpPr>
              <a:spLocks noChangeArrowheads="1"/>
            </p:cNvSpPr>
            <p:nvPr/>
          </p:nvSpPr>
          <p:spPr bwMode="auto">
            <a:xfrm>
              <a:off x="521" y="1434"/>
              <a:ext cx="4703" cy="0"/>
            </a:xfrm>
            <a:custGeom>
              <a:avLst/>
              <a:gdLst>
                <a:gd name="T0" fmla="*/ 0 w 4703"/>
                <a:gd name="T1" fmla="*/ 4703 w 470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4703">
                  <a:moveTo>
                    <a:pt x="0" y="0"/>
                  </a:moveTo>
                  <a:lnTo>
                    <a:pt x="4703" y="0"/>
                  </a:lnTo>
                </a:path>
              </a:pathLst>
            </a:custGeom>
            <a:noFill/>
            <a:ln w="12501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0282" name="Freeform 42"/>
            <p:cNvSpPr>
              <a:spLocks noChangeArrowheads="1"/>
            </p:cNvSpPr>
            <p:nvPr/>
          </p:nvSpPr>
          <p:spPr bwMode="auto">
            <a:xfrm>
              <a:off x="521" y="1661"/>
              <a:ext cx="4703" cy="0"/>
            </a:xfrm>
            <a:custGeom>
              <a:avLst/>
              <a:gdLst>
                <a:gd name="T0" fmla="*/ 0 w 4703"/>
                <a:gd name="T1" fmla="*/ 4703 w 470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4703">
                  <a:moveTo>
                    <a:pt x="0" y="0"/>
                  </a:moveTo>
                  <a:lnTo>
                    <a:pt x="4703" y="0"/>
                  </a:lnTo>
                </a:path>
              </a:pathLst>
            </a:custGeom>
            <a:noFill/>
            <a:ln w="12501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0283" name="Freeform 43"/>
            <p:cNvSpPr>
              <a:spLocks noChangeArrowheads="1"/>
            </p:cNvSpPr>
            <p:nvPr/>
          </p:nvSpPr>
          <p:spPr bwMode="auto">
            <a:xfrm>
              <a:off x="521" y="1888"/>
              <a:ext cx="4703" cy="0"/>
            </a:xfrm>
            <a:custGeom>
              <a:avLst/>
              <a:gdLst>
                <a:gd name="T0" fmla="*/ 0 w 4703"/>
                <a:gd name="T1" fmla="*/ 4703 w 470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4703">
                  <a:moveTo>
                    <a:pt x="0" y="0"/>
                  </a:moveTo>
                  <a:lnTo>
                    <a:pt x="4703" y="0"/>
                  </a:lnTo>
                </a:path>
              </a:pathLst>
            </a:custGeom>
            <a:noFill/>
            <a:ln w="12501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0284" name="Freeform 44"/>
            <p:cNvSpPr>
              <a:spLocks noChangeArrowheads="1"/>
            </p:cNvSpPr>
            <p:nvPr/>
          </p:nvSpPr>
          <p:spPr bwMode="auto">
            <a:xfrm>
              <a:off x="521" y="2115"/>
              <a:ext cx="4703" cy="0"/>
            </a:xfrm>
            <a:custGeom>
              <a:avLst/>
              <a:gdLst>
                <a:gd name="T0" fmla="*/ 0 w 4703"/>
                <a:gd name="T1" fmla="*/ 4703 w 470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4703">
                  <a:moveTo>
                    <a:pt x="0" y="0"/>
                  </a:moveTo>
                  <a:lnTo>
                    <a:pt x="4703" y="0"/>
                  </a:lnTo>
                </a:path>
              </a:pathLst>
            </a:custGeom>
            <a:noFill/>
            <a:ln w="12501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0285" name="Freeform 45"/>
            <p:cNvSpPr>
              <a:spLocks noChangeArrowheads="1"/>
            </p:cNvSpPr>
            <p:nvPr/>
          </p:nvSpPr>
          <p:spPr bwMode="auto">
            <a:xfrm>
              <a:off x="521" y="2342"/>
              <a:ext cx="4703" cy="0"/>
            </a:xfrm>
            <a:custGeom>
              <a:avLst/>
              <a:gdLst>
                <a:gd name="T0" fmla="*/ 0 w 4703"/>
                <a:gd name="T1" fmla="*/ 4703 w 470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4703">
                  <a:moveTo>
                    <a:pt x="0" y="0"/>
                  </a:moveTo>
                  <a:lnTo>
                    <a:pt x="4703" y="0"/>
                  </a:lnTo>
                </a:path>
              </a:pathLst>
            </a:custGeom>
            <a:noFill/>
            <a:ln w="12501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0286" name="Freeform 46"/>
            <p:cNvSpPr>
              <a:spLocks noChangeArrowheads="1"/>
            </p:cNvSpPr>
            <p:nvPr/>
          </p:nvSpPr>
          <p:spPr bwMode="auto">
            <a:xfrm>
              <a:off x="521" y="2567"/>
              <a:ext cx="4703" cy="0"/>
            </a:xfrm>
            <a:custGeom>
              <a:avLst/>
              <a:gdLst>
                <a:gd name="T0" fmla="*/ 0 w 4703"/>
                <a:gd name="T1" fmla="*/ 4703 w 470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4703">
                  <a:moveTo>
                    <a:pt x="0" y="0"/>
                  </a:moveTo>
                  <a:lnTo>
                    <a:pt x="4703" y="0"/>
                  </a:lnTo>
                </a:path>
              </a:pathLst>
            </a:custGeom>
            <a:noFill/>
            <a:ln w="12501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0287" name="Freeform 47"/>
            <p:cNvSpPr>
              <a:spLocks noChangeArrowheads="1"/>
            </p:cNvSpPr>
            <p:nvPr/>
          </p:nvSpPr>
          <p:spPr bwMode="auto">
            <a:xfrm>
              <a:off x="521" y="2794"/>
              <a:ext cx="4703" cy="0"/>
            </a:xfrm>
            <a:custGeom>
              <a:avLst/>
              <a:gdLst>
                <a:gd name="T0" fmla="*/ 0 w 4703"/>
                <a:gd name="T1" fmla="*/ 4703 w 470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4703">
                  <a:moveTo>
                    <a:pt x="0" y="0"/>
                  </a:moveTo>
                  <a:lnTo>
                    <a:pt x="4703" y="0"/>
                  </a:lnTo>
                </a:path>
              </a:pathLst>
            </a:custGeom>
            <a:noFill/>
            <a:ln w="12501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0288" name="Freeform 48"/>
            <p:cNvSpPr>
              <a:spLocks noChangeArrowheads="1"/>
            </p:cNvSpPr>
            <p:nvPr/>
          </p:nvSpPr>
          <p:spPr bwMode="auto">
            <a:xfrm>
              <a:off x="521" y="3021"/>
              <a:ext cx="4703" cy="0"/>
            </a:xfrm>
            <a:custGeom>
              <a:avLst/>
              <a:gdLst>
                <a:gd name="T0" fmla="*/ 0 w 4703"/>
                <a:gd name="T1" fmla="*/ 4703 w 470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4703">
                  <a:moveTo>
                    <a:pt x="0" y="0"/>
                  </a:moveTo>
                  <a:lnTo>
                    <a:pt x="4703" y="0"/>
                  </a:lnTo>
                </a:path>
              </a:pathLst>
            </a:custGeom>
            <a:noFill/>
            <a:ln w="12501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0289" name="Freeform 52"/>
            <p:cNvSpPr>
              <a:spLocks noChangeArrowheads="1"/>
            </p:cNvSpPr>
            <p:nvPr/>
          </p:nvSpPr>
          <p:spPr bwMode="auto">
            <a:xfrm>
              <a:off x="521" y="3248"/>
              <a:ext cx="4703" cy="0"/>
            </a:xfrm>
            <a:custGeom>
              <a:avLst/>
              <a:gdLst>
                <a:gd name="T0" fmla="*/ 0 w 4703"/>
                <a:gd name="T1" fmla="*/ 4703 w 470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4703">
                  <a:moveTo>
                    <a:pt x="0" y="0"/>
                  </a:moveTo>
                  <a:lnTo>
                    <a:pt x="4703" y="0"/>
                  </a:lnTo>
                </a:path>
              </a:pathLst>
            </a:custGeom>
            <a:noFill/>
            <a:ln w="12501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0290" name="Freeform 53"/>
            <p:cNvSpPr>
              <a:spLocks noChangeArrowheads="1"/>
            </p:cNvSpPr>
            <p:nvPr/>
          </p:nvSpPr>
          <p:spPr bwMode="auto">
            <a:xfrm>
              <a:off x="521" y="3475"/>
              <a:ext cx="4703" cy="0"/>
            </a:xfrm>
            <a:custGeom>
              <a:avLst/>
              <a:gdLst>
                <a:gd name="T0" fmla="*/ 0 w 4703"/>
                <a:gd name="T1" fmla="*/ 4703 w 470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4703">
                  <a:moveTo>
                    <a:pt x="0" y="0"/>
                  </a:moveTo>
                  <a:lnTo>
                    <a:pt x="4703" y="0"/>
                  </a:lnTo>
                </a:path>
              </a:pathLst>
            </a:custGeom>
            <a:noFill/>
            <a:ln w="12501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0291" name="Freeform 54"/>
            <p:cNvSpPr>
              <a:spLocks noChangeArrowheads="1"/>
            </p:cNvSpPr>
            <p:nvPr/>
          </p:nvSpPr>
          <p:spPr bwMode="auto">
            <a:xfrm>
              <a:off x="521" y="3702"/>
              <a:ext cx="4703" cy="0"/>
            </a:xfrm>
            <a:custGeom>
              <a:avLst/>
              <a:gdLst>
                <a:gd name="T0" fmla="*/ 0 w 4703"/>
                <a:gd name="T1" fmla="*/ 4703 w 470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4703">
                  <a:moveTo>
                    <a:pt x="0" y="0"/>
                  </a:moveTo>
                  <a:lnTo>
                    <a:pt x="4703" y="0"/>
                  </a:lnTo>
                </a:path>
              </a:pathLst>
            </a:custGeom>
            <a:noFill/>
            <a:ln w="12501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0292" name="Freeform 55"/>
            <p:cNvSpPr>
              <a:spLocks noChangeArrowheads="1"/>
            </p:cNvSpPr>
            <p:nvPr/>
          </p:nvSpPr>
          <p:spPr bwMode="auto">
            <a:xfrm>
              <a:off x="521" y="980"/>
              <a:ext cx="0" cy="2949"/>
            </a:xfrm>
            <a:custGeom>
              <a:avLst/>
              <a:gdLst>
                <a:gd name="T0" fmla="*/ 0 h 2949"/>
                <a:gd name="T1" fmla="*/ 2949 h 2949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2949">
                  <a:moveTo>
                    <a:pt x="0" y="0"/>
                  </a:moveTo>
                  <a:lnTo>
                    <a:pt x="0" y="2949"/>
                  </a:lnTo>
                </a:path>
              </a:pathLst>
            </a:custGeom>
            <a:noFill/>
            <a:ln w="28463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0293" name="Freeform 56"/>
            <p:cNvSpPr>
              <a:spLocks noChangeArrowheads="1"/>
            </p:cNvSpPr>
            <p:nvPr/>
          </p:nvSpPr>
          <p:spPr bwMode="auto">
            <a:xfrm>
              <a:off x="5224" y="980"/>
              <a:ext cx="0" cy="2949"/>
            </a:xfrm>
            <a:custGeom>
              <a:avLst/>
              <a:gdLst>
                <a:gd name="T0" fmla="*/ 0 h 2949"/>
                <a:gd name="T1" fmla="*/ 2949 h 2949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2949">
                  <a:moveTo>
                    <a:pt x="0" y="0"/>
                  </a:moveTo>
                  <a:lnTo>
                    <a:pt x="0" y="2949"/>
                  </a:lnTo>
                </a:path>
              </a:pathLst>
            </a:custGeom>
            <a:noFill/>
            <a:ln w="28463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0294" name="Freeform 57"/>
            <p:cNvSpPr>
              <a:spLocks noChangeArrowheads="1"/>
            </p:cNvSpPr>
            <p:nvPr/>
          </p:nvSpPr>
          <p:spPr bwMode="auto">
            <a:xfrm>
              <a:off x="521" y="980"/>
              <a:ext cx="4703" cy="0"/>
            </a:xfrm>
            <a:custGeom>
              <a:avLst/>
              <a:gdLst>
                <a:gd name="T0" fmla="*/ 0 w 4703"/>
                <a:gd name="T1" fmla="*/ 4703 w 470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4703">
                  <a:moveTo>
                    <a:pt x="0" y="0"/>
                  </a:moveTo>
                  <a:lnTo>
                    <a:pt x="4703" y="0"/>
                  </a:lnTo>
                </a:path>
              </a:pathLst>
            </a:custGeom>
            <a:noFill/>
            <a:ln w="28463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10295" name="Freeform 58"/>
            <p:cNvSpPr>
              <a:spLocks noChangeArrowheads="1"/>
            </p:cNvSpPr>
            <p:nvPr/>
          </p:nvSpPr>
          <p:spPr bwMode="auto">
            <a:xfrm>
              <a:off x="521" y="3929"/>
              <a:ext cx="4703" cy="0"/>
            </a:xfrm>
            <a:custGeom>
              <a:avLst/>
              <a:gdLst>
                <a:gd name="T0" fmla="*/ 0 w 4703"/>
                <a:gd name="T1" fmla="*/ 4703 w 470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4703">
                  <a:moveTo>
                    <a:pt x="0" y="0"/>
                  </a:moveTo>
                  <a:lnTo>
                    <a:pt x="4703" y="0"/>
                  </a:lnTo>
                </a:path>
              </a:pathLst>
            </a:custGeom>
            <a:noFill/>
            <a:ln w="12501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</p:grpSp>
      <p:sp>
        <p:nvSpPr>
          <p:cNvPr id="10245" name="Rectangle 26"/>
          <p:cNvSpPr>
            <a:spLocks noChangeArrowheads="1"/>
          </p:cNvSpPr>
          <p:nvPr/>
        </p:nvSpPr>
        <p:spPr bwMode="auto">
          <a:xfrm>
            <a:off x="1028460" y="4075807"/>
            <a:ext cx="1240709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1pPr>
            <a:lvl2pPr marL="742950" indent="-285750" eaLnBrk="0" hangingPunct="0">
              <a:lnSpc>
                <a:spcPct val="110000"/>
              </a:lnSpc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2pPr>
            <a:lvl3pPr marL="1143000" indent="-228600"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3pPr>
            <a:lvl4pPr marL="1600200" indent="-228600" eaLnBrk="0" hangingPunct="0">
              <a:lnSpc>
                <a:spcPct val="110000"/>
              </a:lnSpc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4pPr>
            <a:lvl5pPr marL="2057400" indent="-228600" eaLnBrk="0" hangingPunct="0">
              <a:lnSpc>
                <a:spcPct val="110000"/>
              </a:lnSpc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en-US" altLang="ko-KR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2014.04</a:t>
            </a:r>
          </a:p>
        </p:txBody>
      </p:sp>
      <p:sp>
        <p:nvSpPr>
          <p:cNvPr id="10246" name="Rectangle 27"/>
          <p:cNvSpPr>
            <a:spLocks noChangeArrowheads="1"/>
          </p:cNvSpPr>
          <p:nvPr/>
        </p:nvSpPr>
        <p:spPr bwMode="auto">
          <a:xfrm>
            <a:off x="2269169" y="4075807"/>
            <a:ext cx="6874804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1pPr>
            <a:lvl2pPr marL="742950" indent="-285750" eaLnBrk="0" hangingPunct="0">
              <a:lnSpc>
                <a:spcPct val="110000"/>
              </a:lnSpc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2pPr>
            <a:lvl3pPr marL="1143000" indent="-228600"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3pPr>
            <a:lvl4pPr marL="1600200" indent="-228600" eaLnBrk="0" hangingPunct="0">
              <a:lnSpc>
                <a:spcPct val="110000"/>
              </a:lnSpc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4pPr>
            <a:lvl5pPr marL="2057400" indent="-228600" eaLnBrk="0" hangingPunct="0">
              <a:lnSpc>
                <a:spcPct val="110000"/>
              </a:lnSpc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ko-KR" altLang="en-US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창호의 틈새 밀폐구 특허 취득</a:t>
            </a:r>
            <a:endParaRPr lang="en-US" altLang="ko-KR" sz="1200" b="1">
              <a:solidFill>
                <a:srgbClr val="000000"/>
              </a:solidFill>
              <a:latin typeface="HY헤드라인M" pitchFamily="18" charset="-127"/>
              <a:ea typeface="HY헤드라인M" pitchFamily="18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10247" name="Rectangle 26"/>
          <p:cNvSpPr>
            <a:spLocks noChangeArrowheads="1"/>
          </p:cNvSpPr>
          <p:nvPr/>
        </p:nvSpPr>
        <p:spPr bwMode="auto">
          <a:xfrm>
            <a:off x="1028460" y="4436169"/>
            <a:ext cx="1240709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1pPr>
            <a:lvl2pPr marL="742950" indent="-285750" eaLnBrk="0" hangingPunct="0">
              <a:lnSpc>
                <a:spcPct val="110000"/>
              </a:lnSpc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2pPr>
            <a:lvl3pPr marL="1143000" indent="-228600"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3pPr>
            <a:lvl4pPr marL="1600200" indent="-228600" eaLnBrk="0" hangingPunct="0">
              <a:lnSpc>
                <a:spcPct val="110000"/>
              </a:lnSpc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4pPr>
            <a:lvl5pPr marL="2057400" indent="-228600" eaLnBrk="0" hangingPunct="0">
              <a:lnSpc>
                <a:spcPct val="110000"/>
              </a:lnSpc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en-US" altLang="ko-KR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2014.05</a:t>
            </a:r>
          </a:p>
        </p:txBody>
      </p:sp>
      <p:sp>
        <p:nvSpPr>
          <p:cNvPr id="10248" name="Rectangle 27"/>
          <p:cNvSpPr>
            <a:spLocks noChangeArrowheads="1"/>
          </p:cNvSpPr>
          <p:nvPr/>
        </p:nvSpPr>
        <p:spPr bwMode="auto">
          <a:xfrm>
            <a:off x="2269169" y="4436169"/>
            <a:ext cx="6874804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1pPr>
            <a:lvl2pPr marL="742950" indent="-285750" eaLnBrk="0" hangingPunct="0">
              <a:lnSpc>
                <a:spcPct val="110000"/>
              </a:lnSpc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2pPr>
            <a:lvl3pPr marL="1143000" indent="-228600"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3pPr>
            <a:lvl4pPr marL="1600200" indent="-228600" eaLnBrk="0" hangingPunct="0">
              <a:lnSpc>
                <a:spcPct val="110000"/>
              </a:lnSpc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4pPr>
            <a:lvl5pPr marL="2057400" indent="-228600" eaLnBrk="0" hangingPunct="0">
              <a:lnSpc>
                <a:spcPct val="110000"/>
              </a:lnSpc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ko-KR" altLang="en-US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경남 함안 자재생산 및 조립공장 준공</a:t>
            </a:r>
            <a:r>
              <a:rPr lang="en-US" altLang="ko-KR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 (</a:t>
            </a:r>
            <a:r>
              <a:rPr lang="ko-KR" altLang="en-US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제</a:t>
            </a:r>
            <a:r>
              <a:rPr lang="en-US" altLang="ko-KR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2</a:t>
            </a:r>
            <a:r>
              <a:rPr lang="ko-KR" altLang="en-US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공장</a:t>
            </a:r>
            <a:r>
              <a:rPr lang="en-US" altLang="ko-KR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)</a:t>
            </a:r>
          </a:p>
        </p:txBody>
      </p:sp>
      <p:sp>
        <p:nvSpPr>
          <p:cNvPr id="10249" name="Rectangle 26"/>
          <p:cNvSpPr>
            <a:spLocks noChangeArrowheads="1"/>
          </p:cNvSpPr>
          <p:nvPr/>
        </p:nvSpPr>
        <p:spPr bwMode="auto">
          <a:xfrm>
            <a:off x="1037088" y="4796532"/>
            <a:ext cx="124070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1pPr>
            <a:lvl2pPr marL="742950" indent="-285750" eaLnBrk="0" hangingPunct="0">
              <a:lnSpc>
                <a:spcPct val="110000"/>
              </a:lnSpc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2pPr>
            <a:lvl3pPr marL="1143000" indent="-228600"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3pPr>
            <a:lvl4pPr marL="1600200" indent="-228600" eaLnBrk="0" hangingPunct="0">
              <a:lnSpc>
                <a:spcPct val="110000"/>
              </a:lnSpc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4pPr>
            <a:lvl5pPr marL="2057400" indent="-228600" eaLnBrk="0" hangingPunct="0">
              <a:lnSpc>
                <a:spcPct val="110000"/>
              </a:lnSpc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en-US" altLang="ko-KR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2014.08</a:t>
            </a:r>
          </a:p>
        </p:txBody>
      </p:sp>
      <p:sp>
        <p:nvSpPr>
          <p:cNvPr id="10250" name="Rectangle 27"/>
          <p:cNvSpPr>
            <a:spLocks noChangeArrowheads="1"/>
          </p:cNvSpPr>
          <p:nvPr/>
        </p:nvSpPr>
        <p:spPr bwMode="auto">
          <a:xfrm>
            <a:off x="2277796" y="4796532"/>
            <a:ext cx="6874804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1pPr>
            <a:lvl2pPr marL="742950" indent="-285750" eaLnBrk="0" hangingPunct="0">
              <a:lnSpc>
                <a:spcPct val="110000"/>
              </a:lnSpc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2pPr>
            <a:lvl3pPr marL="1143000" indent="-228600"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3pPr>
            <a:lvl4pPr marL="1600200" indent="-228600" eaLnBrk="0" hangingPunct="0">
              <a:lnSpc>
                <a:spcPct val="110000"/>
              </a:lnSpc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4pPr>
            <a:lvl5pPr marL="2057400" indent="-228600" eaLnBrk="0" hangingPunct="0">
              <a:lnSpc>
                <a:spcPct val="110000"/>
              </a:lnSpc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ko-KR" altLang="en-US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대우 푸르지오 서비스와 협약체결</a:t>
            </a:r>
            <a:endParaRPr lang="en-US" altLang="ko-KR" sz="1200" b="1">
              <a:solidFill>
                <a:srgbClr val="000000"/>
              </a:solidFill>
              <a:latin typeface="HY헤드라인M" pitchFamily="18" charset="-127"/>
              <a:ea typeface="HY헤드라인M" pitchFamily="18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10251" name="Rectangle 26"/>
          <p:cNvSpPr>
            <a:spLocks noChangeArrowheads="1"/>
          </p:cNvSpPr>
          <p:nvPr/>
        </p:nvSpPr>
        <p:spPr bwMode="auto">
          <a:xfrm>
            <a:off x="1014655" y="3717032"/>
            <a:ext cx="1240709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1pPr>
            <a:lvl2pPr marL="742950" indent="-285750" eaLnBrk="0" hangingPunct="0">
              <a:lnSpc>
                <a:spcPct val="110000"/>
              </a:lnSpc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2pPr>
            <a:lvl3pPr marL="1143000" indent="-228600"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3pPr>
            <a:lvl4pPr marL="1600200" indent="-228600" eaLnBrk="0" hangingPunct="0">
              <a:lnSpc>
                <a:spcPct val="110000"/>
              </a:lnSpc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4pPr>
            <a:lvl5pPr marL="2057400" indent="-228600" eaLnBrk="0" hangingPunct="0">
              <a:lnSpc>
                <a:spcPct val="110000"/>
              </a:lnSpc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en-US" altLang="ko-KR" sz="12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2014.03</a:t>
            </a:r>
          </a:p>
        </p:txBody>
      </p:sp>
      <p:sp>
        <p:nvSpPr>
          <p:cNvPr id="10252" name="Rectangle 27"/>
          <p:cNvSpPr>
            <a:spLocks noChangeArrowheads="1"/>
          </p:cNvSpPr>
          <p:nvPr/>
        </p:nvSpPr>
        <p:spPr bwMode="auto">
          <a:xfrm>
            <a:off x="2255364" y="3717032"/>
            <a:ext cx="6874804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1pPr>
            <a:lvl2pPr marL="742950" indent="-285750" eaLnBrk="0" hangingPunct="0">
              <a:lnSpc>
                <a:spcPct val="110000"/>
              </a:lnSpc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2pPr>
            <a:lvl3pPr marL="1143000" indent="-228600"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3pPr>
            <a:lvl4pPr marL="1600200" indent="-228600" eaLnBrk="0" hangingPunct="0">
              <a:lnSpc>
                <a:spcPct val="110000"/>
              </a:lnSpc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4pPr>
            <a:lvl5pPr marL="2057400" indent="-228600" eaLnBrk="0" hangingPunct="0">
              <a:lnSpc>
                <a:spcPct val="110000"/>
              </a:lnSpc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ko-KR" altLang="en-US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한</a:t>
            </a:r>
            <a:r>
              <a:rPr lang="en-US" altLang="ko-KR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·</a:t>
            </a:r>
            <a:r>
              <a:rPr lang="ko-KR" altLang="en-US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영 포럼 참가업체 채택</a:t>
            </a:r>
            <a:endParaRPr lang="en-US" altLang="ko-KR" sz="1200" b="1">
              <a:solidFill>
                <a:srgbClr val="000000"/>
              </a:solidFill>
              <a:latin typeface="HY헤드라인M" pitchFamily="18" charset="-127"/>
              <a:ea typeface="HY헤드라인M" pitchFamily="18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10253" name="Rectangle 26"/>
          <p:cNvSpPr>
            <a:spLocks noChangeArrowheads="1"/>
          </p:cNvSpPr>
          <p:nvPr/>
        </p:nvSpPr>
        <p:spPr bwMode="auto">
          <a:xfrm>
            <a:off x="1031911" y="5156894"/>
            <a:ext cx="1240709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1pPr>
            <a:lvl2pPr marL="742950" indent="-285750" eaLnBrk="0" hangingPunct="0">
              <a:lnSpc>
                <a:spcPct val="110000"/>
              </a:lnSpc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2pPr>
            <a:lvl3pPr marL="1143000" indent="-228600"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3pPr>
            <a:lvl4pPr marL="1600200" indent="-228600" eaLnBrk="0" hangingPunct="0">
              <a:lnSpc>
                <a:spcPct val="110000"/>
              </a:lnSpc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4pPr>
            <a:lvl5pPr marL="2057400" indent="-228600" eaLnBrk="0" hangingPunct="0">
              <a:lnSpc>
                <a:spcPct val="110000"/>
              </a:lnSpc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en-US" altLang="ko-KR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2015.02</a:t>
            </a:r>
          </a:p>
        </p:txBody>
      </p:sp>
      <p:sp>
        <p:nvSpPr>
          <p:cNvPr id="10254" name="Rectangle 27"/>
          <p:cNvSpPr>
            <a:spLocks noChangeArrowheads="1"/>
          </p:cNvSpPr>
          <p:nvPr/>
        </p:nvSpPr>
        <p:spPr bwMode="auto">
          <a:xfrm>
            <a:off x="2272620" y="5156894"/>
            <a:ext cx="6874804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1pPr>
            <a:lvl2pPr marL="742950" indent="-285750" eaLnBrk="0" hangingPunct="0">
              <a:lnSpc>
                <a:spcPct val="110000"/>
              </a:lnSpc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2pPr>
            <a:lvl3pPr marL="1143000" indent="-228600"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3pPr>
            <a:lvl4pPr marL="1600200" indent="-228600" eaLnBrk="0" hangingPunct="0">
              <a:lnSpc>
                <a:spcPct val="110000"/>
              </a:lnSpc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4pPr>
            <a:lvl5pPr marL="2057400" indent="-228600" eaLnBrk="0" hangingPunct="0">
              <a:lnSpc>
                <a:spcPct val="110000"/>
              </a:lnSpc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ko-KR" altLang="en-US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킨텍스 </a:t>
            </a:r>
            <a:r>
              <a:rPr lang="en-US" altLang="ko-KR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2015 </a:t>
            </a:r>
            <a:r>
              <a:rPr lang="ko-KR" altLang="en-US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경향하우징 페어</a:t>
            </a:r>
            <a:endParaRPr lang="en-US" altLang="ko-KR" sz="1200" b="1">
              <a:solidFill>
                <a:srgbClr val="000000"/>
              </a:solidFill>
              <a:latin typeface="HY헤드라인M" pitchFamily="18" charset="-127"/>
              <a:ea typeface="HY헤드라인M" pitchFamily="18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10255" name="Rectangle 26"/>
          <p:cNvSpPr>
            <a:spLocks noChangeArrowheads="1"/>
          </p:cNvSpPr>
          <p:nvPr/>
        </p:nvSpPr>
        <p:spPr bwMode="auto">
          <a:xfrm>
            <a:off x="1031911" y="5517257"/>
            <a:ext cx="1240709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1pPr>
            <a:lvl2pPr marL="742950" indent="-285750" eaLnBrk="0" hangingPunct="0">
              <a:lnSpc>
                <a:spcPct val="110000"/>
              </a:lnSpc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2pPr>
            <a:lvl3pPr marL="1143000" indent="-228600"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3pPr>
            <a:lvl4pPr marL="1600200" indent="-228600" eaLnBrk="0" hangingPunct="0">
              <a:lnSpc>
                <a:spcPct val="110000"/>
              </a:lnSpc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4pPr>
            <a:lvl5pPr marL="2057400" indent="-228600" eaLnBrk="0" hangingPunct="0">
              <a:lnSpc>
                <a:spcPct val="110000"/>
              </a:lnSpc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en-US" altLang="ko-KR" sz="12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2015.03</a:t>
            </a:r>
          </a:p>
        </p:txBody>
      </p:sp>
      <p:sp>
        <p:nvSpPr>
          <p:cNvPr id="10256" name="Rectangle 27"/>
          <p:cNvSpPr>
            <a:spLocks noChangeArrowheads="1"/>
          </p:cNvSpPr>
          <p:nvPr/>
        </p:nvSpPr>
        <p:spPr bwMode="auto">
          <a:xfrm>
            <a:off x="2272620" y="5517257"/>
            <a:ext cx="6874804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1pPr>
            <a:lvl2pPr marL="742950" indent="-285750" eaLnBrk="0" hangingPunct="0">
              <a:lnSpc>
                <a:spcPct val="110000"/>
              </a:lnSpc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2pPr>
            <a:lvl3pPr marL="1143000" indent="-228600"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3pPr>
            <a:lvl4pPr marL="1600200" indent="-228600" eaLnBrk="0" hangingPunct="0">
              <a:lnSpc>
                <a:spcPct val="110000"/>
              </a:lnSpc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4pPr>
            <a:lvl5pPr marL="2057400" indent="-228600" eaLnBrk="0" hangingPunct="0">
              <a:lnSpc>
                <a:spcPct val="110000"/>
              </a:lnSpc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ko-KR" altLang="en-US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영국 </a:t>
            </a:r>
            <a:r>
              <a:rPr lang="en-US" altLang="ko-KR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Ecobuild </a:t>
            </a:r>
            <a:r>
              <a:rPr lang="ko-KR" altLang="en-US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전시 참가</a:t>
            </a:r>
            <a:endParaRPr lang="en-US" altLang="ko-KR" sz="1200" b="1">
              <a:solidFill>
                <a:srgbClr val="000000"/>
              </a:solidFill>
              <a:latin typeface="HY헤드라인M" pitchFamily="18" charset="-127"/>
              <a:ea typeface="HY헤드라인M" pitchFamily="18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56" name="Rectangle 26"/>
          <p:cNvSpPr>
            <a:spLocks noChangeArrowheads="1"/>
          </p:cNvSpPr>
          <p:nvPr/>
        </p:nvSpPr>
        <p:spPr bwMode="auto">
          <a:xfrm>
            <a:off x="1024337" y="5876949"/>
            <a:ext cx="1240709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1pPr>
            <a:lvl2pPr marL="742950" indent="-285750" eaLnBrk="0" hangingPunct="0">
              <a:lnSpc>
                <a:spcPct val="110000"/>
              </a:lnSpc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2pPr>
            <a:lvl3pPr marL="1143000" indent="-228600"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3pPr>
            <a:lvl4pPr marL="1600200" indent="-228600" eaLnBrk="0" hangingPunct="0">
              <a:lnSpc>
                <a:spcPct val="110000"/>
              </a:lnSpc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4pPr>
            <a:lvl5pPr marL="2057400" indent="-228600" eaLnBrk="0" hangingPunct="0">
              <a:lnSpc>
                <a:spcPct val="110000"/>
              </a:lnSpc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en-US" altLang="ko-KR" sz="1200" b="1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2015.06</a:t>
            </a:r>
            <a:endParaRPr lang="en-US" altLang="ko-KR" sz="1200" b="1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57" name="Rectangle 27"/>
          <p:cNvSpPr>
            <a:spLocks noChangeArrowheads="1"/>
          </p:cNvSpPr>
          <p:nvPr/>
        </p:nvSpPr>
        <p:spPr bwMode="auto">
          <a:xfrm>
            <a:off x="2265046" y="5876949"/>
            <a:ext cx="6874804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1pPr>
            <a:lvl2pPr marL="742950" indent="-285750" eaLnBrk="0" hangingPunct="0">
              <a:lnSpc>
                <a:spcPct val="110000"/>
              </a:lnSpc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2pPr>
            <a:lvl3pPr marL="1143000" indent="-228600"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3pPr>
            <a:lvl4pPr marL="1600200" indent="-228600" eaLnBrk="0" hangingPunct="0">
              <a:lnSpc>
                <a:spcPct val="110000"/>
              </a:lnSpc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4pPr>
            <a:lvl5pPr marL="2057400" indent="-228600" eaLnBrk="0" hangingPunct="0">
              <a:lnSpc>
                <a:spcPct val="110000"/>
              </a:lnSpc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en-US" altLang="ko-KR" sz="12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270MM</a:t>
            </a:r>
            <a:r>
              <a:rPr lang="ko-KR" altLang="en-US" sz="1200" b="1" dirty="0" err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커튼월</a:t>
            </a:r>
            <a:r>
              <a:rPr lang="ko-KR" altLang="en-US" sz="12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 이중외피 출원</a:t>
            </a:r>
            <a:r>
              <a:rPr lang="en-US" altLang="ko-KR" sz="12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 (</a:t>
            </a:r>
            <a:r>
              <a:rPr lang="ko-KR" altLang="en-US" sz="12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건설기술 연구원과 공동 발명</a:t>
            </a:r>
            <a:r>
              <a:rPr lang="en-US" altLang="ko-KR" sz="12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)</a:t>
            </a:r>
          </a:p>
        </p:txBody>
      </p:sp>
      <p:sp>
        <p:nvSpPr>
          <p:cNvPr id="58" name="모서리가 둥근 직사각형 57"/>
          <p:cNvSpPr/>
          <p:nvPr/>
        </p:nvSpPr>
        <p:spPr>
          <a:xfrm>
            <a:off x="0" y="989354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0" name="Picture 9" descr="대장이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82" y="1123853"/>
            <a:ext cx="248444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직사각형 16"/>
          <p:cNvSpPr>
            <a:spLocks noChangeArrowheads="1"/>
          </p:cNvSpPr>
          <p:nvPr/>
        </p:nvSpPr>
        <p:spPr bwMode="auto">
          <a:xfrm>
            <a:off x="1322839" y="1103214"/>
            <a:ext cx="5086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466725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b="1" dirty="0" smtClean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itchFamily="2" charset="2"/>
              </a:rPr>
              <a:t>회사연혁</a:t>
            </a:r>
            <a:endParaRPr kumimoji="0" lang="en-US" altLang="ko-KR" sz="2000" b="1" kern="0" dirty="0">
              <a:solidFill>
                <a:schemeClr val="tx1">
                  <a:lumMod val="50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59" name="그림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3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Line 11"/>
          <p:cNvSpPr>
            <a:spLocks noChangeShapeType="1"/>
          </p:cNvSpPr>
          <p:nvPr/>
        </p:nvSpPr>
        <p:spPr bwMode="auto">
          <a:xfrm>
            <a:off x="351962" y="17002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latinLnBrk="0"/>
            <a:endParaRPr kumimoji="0" lang="en-GB" sz="2400" dirty="0">
              <a:solidFill>
                <a:srgbClr val="4D4D4D"/>
              </a:solidFill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10" name="AutoShape 127"/>
          <p:cNvSpPr>
            <a:spLocks noChangeArrowheads="1"/>
          </p:cNvSpPr>
          <p:nvPr/>
        </p:nvSpPr>
        <p:spPr bwMode="auto">
          <a:xfrm>
            <a:off x="700337" y="1196753"/>
            <a:ext cx="9021614" cy="1362773"/>
          </a:xfrm>
          <a:prstGeom prst="roundRect">
            <a:avLst>
              <a:gd name="adj" fmla="val 3093"/>
            </a:avLst>
          </a:prstGeom>
          <a:noFill/>
          <a:ln w="635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endParaRPr lang="ko-KR" altLang="en-US"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11" name="직사각형 25"/>
          <p:cNvSpPr>
            <a:spLocks noChangeArrowheads="1"/>
          </p:cNvSpPr>
          <p:nvPr/>
        </p:nvSpPr>
        <p:spPr bwMode="auto">
          <a:xfrm>
            <a:off x="738431" y="1174869"/>
            <a:ext cx="8983520" cy="140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ko-KR" altLang="en-US" sz="1400" b="1" dirty="0" err="1">
                <a:solidFill>
                  <a:schemeClr val="tx2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대우로얄프라임</a:t>
            </a:r>
            <a:r>
              <a:rPr lang="ko-KR" altLang="en-US" sz="1400" b="1" dirty="0">
                <a:solidFill>
                  <a:schemeClr val="tx2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 창호 </a:t>
            </a:r>
            <a:r>
              <a:rPr lang="ko-KR" altLang="en-US" sz="1400" b="1" dirty="0" err="1" smtClean="0">
                <a:solidFill>
                  <a:schemeClr val="tx2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그린리모델링</a:t>
            </a:r>
            <a:r>
              <a:rPr lang="ko-KR" altLang="en-US" sz="1400" b="1" dirty="0" smtClean="0">
                <a:solidFill>
                  <a:schemeClr val="tx2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 현장시공 </a:t>
            </a:r>
            <a:endParaRPr lang="en-US" altLang="ko-KR" sz="1400" b="1" dirty="0">
              <a:solidFill>
                <a:schemeClr val="tx2"/>
              </a:solidFill>
              <a:latin typeface="HY강M" panose="02030600000101010101" pitchFamily="18" charset="-127"/>
              <a:ea typeface="HY강M" panose="02030600000101010101" pitchFamily="18" charset="-127"/>
            </a:endParaRPr>
          </a:p>
          <a:p>
            <a:pPr indent="-279400" algn="just" fontAlgn="base">
              <a:lnSpc>
                <a:spcPct val="160000"/>
              </a:lnSpc>
            </a:pPr>
            <a:r>
              <a:rPr lang="ko-KR" altLang="en-US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  ⦁ </a:t>
            </a:r>
            <a:r>
              <a:rPr lang="ko-KR" altLang="en-US" sz="1400" dirty="0" err="1" smtClean="0">
                <a:latin typeface="HY강M" panose="02030600000101010101" pitchFamily="18" charset="-127"/>
                <a:ea typeface="HY강M" panose="02030600000101010101" pitchFamily="18" charset="-127"/>
              </a:rPr>
              <a:t>그린리모델링</a:t>
            </a:r>
            <a:r>
              <a:rPr lang="ko-KR" altLang="en-US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 이자지원사업을 통한 예산지원 및 기획</a:t>
            </a:r>
            <a:r>
              <a:rPr lang="en-US" altLang="ko-KR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, </a:t>
            </a:r>
            <a:r>
              <a:rPr lang="ko-KR" altLang="en-US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설계</a:t>
            </a:r>
            <a:r>
              <a:rPr lang="en-US" altLang="ko-KR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, </a:t>
            </a:r>
            <a:r>
              <a:rPr lang="ko-KR" altLang="en-US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시공</a:t>
            </a:r>
            <a:r>
              <a:rPr lang="en-US" altLang="ko-KR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, </a:t>
            </a:r>
            <a:r>
              <a:rPr lang="ko-KR" altLang="en-US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에너지절감 효과 실증 및 평가 </a:t>
            </a:r>
            <a:endParaRPr lang="ko-KR" altLang="en-US" sz="1000" kern="0" dirty="0">
              <a:solidFill>
                <a:srgbClr val="000000"/>
              </a:solidFill>
              <a:latin typeface="HY강M" panose="02030600000101010101" pitchFamily="18" charset="-127"/>
              <a:ea typeface="HY강M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  ⦁ 알루미늄 </a:t>
            </a:r>
            <a:r>
              <a:rPr lang="ko-KR" altLang="en-US" sz="1400" dirty="0" err="1" smtClean="0">
                <a:latin typeface="HY강M" panose="02030600000101010101" pitchFamily="18" charset="-127"/>
                <a:ea typeface="HY강M" panose="02030600000101010101" pitchFamily="18" charset="-127"/>
              </a:rPr>
              <a:t>복층창</a:t>
            </a:r>
            <a:r>
              <a:rPr lang="en-US" altLang="ko-KR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(16mm)</a:t>
            </a:r>
            <a:r>
              <a:rPr lang="ko-KR" altLang="en-US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의 </a:t>
            </a:r>
            <a:r>
              <a:rPr lang="ko-KR" altLang="en-US" sz="1400" dirty="0" err="1" smtClean="0">
                <a:latin typeface="HY강M" panose="02030600000101010101" pitchFamily="18" charset="-127"/>
                <a:ea typeface="HY강M" panose="02030600000101010101" pitchFamily="18" charset="-127"/>
              </a:rPr>
              <a:t>미서기</a:t>
            </a:r>
            <a:r>
              <a:rPr lang="ko-KR" altLang="en-US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 구조</a:t>
            </a:r>
            <a:r>
              <a:rPr lang="en-US" altLang="ko-KR" sz="1400" dirty="0" smtClean="0">
                <a:latin typeface="HY강M" panose="02030600000101010101" pitchFamily="18" charset="-127"/>
                <a:ea typeface="HY강M" panose="02030600000101010101" pitchFamily="18" charset="-127"/>
                <a:sym typeface="Wingdings" panose="05000000000000000000" pitchFamily="2" charset="2"/>
              </a:rPr>
              <a:t> </a:t>
            </a:r>
            <a:r>
              <a:rPr lang="ko-KR" altLang="en-US" sz="1400" dirty="0" err="1" smtClean="0">
                <a:latin typeface="HY강M" panose="02030600000101010101" pitchFamily="18" charset="-127"/>
                <a:ea typeface="HY강M" panose="02030600000101010101" pitchFamily="18" charset="-127"/>
              </a:rPr>
              <a:t>기존창</a:t>
            </a:r>
            <a:r>
              <a:rPr lang="ko-KR" altLang="en-US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 </a:t>
            </a:r>
            <a:r>
              <a:rPr lang="en-US" altLang="ko-KR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+ </a:t>
            </a:r>
            <a:r>
              <a:rPr lang="ko-KR" altLang="en-US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블라인드 내장형 슬림형 복합창호 </a:t>
            </a:r>
            <a:r>
              <a:rPr lang="ko-KR" altLang="en-US" sz="1400" dirty="0" err="1" smtClean="0">
                <a:latin typeface="HY강M" panose="02030600000101010101" pitchFamily="18" charset="-127"/>
                <a:ea typeface="HY강M" panose="02030600000101010101" pitchFamily="18" charset="-127"/>
              </a:rPr>
              <a:t>덧시공</a:t>
            </a:r>
            <a:endParaRPr lang="en-US" altLang="ko-KR" sz="1400" dirty="0" smtClean="0">
              <a:latin typeface="HY강M" panose="02030600000101010101" pitchFamily="18" charset="-127"/>
              <a:ea typeface="HY강M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  </a:t>
            </a:r>
            <a:r>
              <a:rPr lang="ko-KR" altLang="en-US" sz="1400" dirty="0">
                <a:latin typeface="HY강M" panose="02030600000101010101" pitchFamily="18" charset="-127"/>
                <a:ea typeface="HY강M" panose="02030600000101010101" pitchFamily="18" charset="-127"/>
              </a:rPr>
              <a:t>⦁ </a:t>
            </a:r>
            <a:r>
              <a:rPr lang="ko-KR" altLang="en-US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시뮬레이션에 의한 분석결과 난방에너지가 약 </a:t>
            </a:r>
            <a:r>
              <a:rPr lang="en-US" altLang="ko-KR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45%</a:t>
            </a:r>
            <a:r>
              <a:rPr lang="ko-KR" altLang="en-US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 절감 가능한 것으로 예측</a:t>
            </a:r>
            <a:endParaRPr lang="en-US" altLang="ko-KR" sz="1400" dirty="0"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12" name="AutoShape 127"/>
          <p:cNvSpPr>
            <a:spLocks noChangeArrowheads="1"/>
          </p:cNvSpPr>
          <p:nvPr/>
        </p:nvSpPr>
        <p:spPr bwMode="auto">
          <a:xfrm>
            <a:off x="738431" y="2810172"/>
            <a:ext cx="8999185" cy="3787181"/>
          </a:xfrm>
          <a:prstGeom prst="roundRect">
            <a:avLst>
              <a:gd name="adj" fmla="val 3093"/>
            </a:avLst>
          </a:prstGeom>
          <a:noFill/>
          <a:ln w="635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endParaRPr lang="ko-KR" altLang="en-US"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2"/>
          <a:srcRect b="7356"/>
          <a:stretch/>
        </p:blipFill>
        <p:spPr>
          <a:xfrm>
            <a:off x="1023197" y="4910568"/>
            <a:ext cx="2510849" cy="1584176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3"/>
          <a:srcRect b="43423"/>
          <a:stretch/>
        </p:blipFill>
        <p:spPr>
          <a:xfrm>
            <a:off x="4186289" y="2907213"/>
            <a:ext cx="5212831" cy="2114951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3"/>
          <a:srcRect l="7054" t="61390" r="1946"/>
          <a:stretch/>
        </p:blipFill>
        <p:spPr>
          <a:xfrm>
            <a:off x="4577582" y="5022164"/>
            <a:ext cx="4735958" cy="1477913"/>
          </a:xfrm>
          <a:prstGeom prst="rect">
            <a:avLst/>
          </a:prstGeom>
        </p:spPr>
      </p:pic>
      <p:grpSp>
        <p:nvGrpSpPr>
          <p:cNvPr id="2" name="그룹 1"/>
          <p:cNvGrpSpPr/>
          <p:nvPr/>
        </p:nvGrpSpPr>
        <p:grpSpPr>
          <a:xfrm>
            <a:off x="1860712" y="439902"/>
            <a:ext cx="7917019" cy="463136"/>
            <a:chOff x="1712091" y="439902"/>
            <a:chExt cx="8198427" cy="463136"/>
          </a:xfrm>
        </p:grpSpPr>
        <p:pic>
          <p:nvPicPr>
            <p:cNvPr id="17" name="그림 16" descr="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44855" y="439902"/>
              <a:ext cx="7765663" cy="40909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144857" y="456582"/>
              <a:ext cx="3126076" cy="39241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6350">
                <a:bevelT w="0" h="0"/>
              </a:sp3d>
            </a:bodyPr>
            <a:lstStyle/>
            <a:p>
              <a:r>
                <a:rPr lang="ko-KR" altLang="en-US" sz="1950" spc="-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M" panose="02030600000101010101" pitchFamily="18" charset="-127"/>
                  <a:ea typeface="HY강M" panose="02030600000101010101" pitchFamily="18" charset="-127"/>
                </a:rPr>
                <a:t>덧창공법 시뮬레이션 자료</a:t>
              </a:r>
            </a:p>
          </p:txBody>
        </p:sp>
        <p:pic>
          <p:nvPicPr>
            <p:cNvPr id="19" name="그림 18" descr="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2091" y="456582"/>
              <a:ext cx="391225" cy="446456"/>
            </a:xfrm>
            <a:prstGeom prst="rect">
              <a:avLst/>
            </a:prstGeom>
          </p:spPr>
        </p:pic>
      </p:grpSp>
      <p:pic>
        <p:nvPicPr>
          <p:cNvPr id="20" name="그림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198" y="2970299"/>
            <a:ext cx="2510849" cy="1715794"/>
          </a:xfrm>
          <a:prstGeom prst="rect">
            <a:avLst/>
          </a:prstGeom>
        </p:spPr>
      </p:pic>
      <p:pic>
        <p:nvPicPr>
          <p:cNvPr id="21" name="Picture 12" descr="086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t="39131"/>
          <a:stretch>
            <a:fillRect/>
          </a:stretch>
        </p:blipFill>
        <p:spPr bwMode="auto">
          <a:xfrm>
            <a:off x="1231685" y="4682338"/>
            <a:ext cx="2093873" cy="31682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317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Line 11"/>
          <p:cNvSpPr>
            <a:spLocks noChangeShapeType="1"/>
          </p:cNvSpPr>
          <p:nvPr/>
        </p:nvSpPr>
        <p:spPr bwMode="auto">
          <a:xfrm>
            <a:off x="351962" y="17002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latinLnBrk="0"/>
            <a:endParaRPr kumimoji="0" lang="en-GB" sz="2400" dirty="0">
              <a:solidFill>
                <a:srgbClr val="4D4D4D"/>
              </a:solidFill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22" name="AutoShape 127"/>
          <p:cNvSpPr>
            <a:spLocks noChangeArrowheads="1"/>
          </p:cNvSpPr>
          <p:nvPr/>
        </p:nvSpPr>
        <p:spPr bwMode="auto">
          <a:xfrm>
            <a:off x="746250" y="1159056"/>
            <a:ext cx="9021614" cy="825649"/>
          </a:xfrm>
          <a:prstGeom prst="roundRect">
            <a:avLst>
              <a:gd name="adj" fmla="val 3093"/>
            </a:avLst>
          </a:prstGeom>
          <a:noFill/>
          <a:ln w="635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endParaRPr lang="ko-KR" altLang="en-US"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23" name="직사각형 25"/>
          <p:cNvSpPr>
            <a:spLocks noChangeArrowheads="1"/>
          </p:cNvSpPr>
          <p:nvPr/>
        </p:nvSpPr>
        <p:spPr bwMode="auto">
          <a:xfrm>
            <a:off x="722770" y="1159055"/>
            <a:ext cx="8769719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ko-KR" altLang="en-US" sz="1400" b="1" dirty="0" err="1">
                <a:solidFill>
                  <a:schemeClr val="tx2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대우로얄프라임</a:t>
            </a:r>
            <a:r>
              <a:rPr lang="ko-KR" altLang="en-US" sz="1400" b="1" dirty="0">
                <a:solidFill>
                  <a:schemeClr val="tx2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 창호 </a:t>
            </a:r>
            <a:r>
              <a:rPr lang="ko-KR" altLang="en-US" sz="1400" b="1" dirty="0" err="1">
                <a:solidFill>
                  <a:schemeClr val="tx2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그린리모델링</a:t>
            </a:r>
            <a:r>
              <a:rPr lang="ko-KR" altLang="en-US" sz="1400" b="1" dirty="0">
                <a:solidFill>
                  <a:schemeClr val="tx2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 성능평가</a:t>
            </a:r>
            <a:endParaRPr lang="en-US" altLang="ko-KR" sz="1400" b="1" dirty="0">
              <a:solidFill>
                <a:schemeClr val="tx2"/>
              </a:solidFill>
              <a:latin typeface="HY강M" panose="02030600000101010101" pitchFamily="18" charset="-127"/>
              <a:ea typeface="HY강M" panose="02030600000101010101" pitchFamily="18" charset="-127"/>
            </a:endParaRPr>
          </a:p>
          <a:p>
            <a:pPr indent="-279400" algn="just" fontAlgn="base"/>
            <a:r>
              <a:rPr lang="ko-KR" altLang="en-US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  ⦁ 연중 에너지 사용량 분석 및 최적 운영방안</a:t>
            </a:r>
            <a:r>
              <a:rPr lang="en-US" altLang="ko-KR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(</a:t>
            </a:r>
            <a:r>
              <a:rPr lang="ko-KR" altLang="en-US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동계</a:t>
            </a:r>
            <a:r>
              <a:rPr lang="en-US" altLang="ko-KR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, </a:t>
            </a:r>
            <a:r>
              <a:rPr lang="ko-KR" altLang="en-US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하계</a:t>
            </a:r>
            <a:r>
              <a:rPr lang="en-US" altLang="ko-KR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, </a:t>
            </a:r>
            <a:r>
              <a:rPr lang="ko-KR" altLang="en-US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춘</a:t>
            </a:r>
            <a:r>
              <a:rPr lang="en-US" altLang="ko-KR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/</a:t>
            </a:r>
            <a:r>
              <a:rPr lang="ko-KR" altLang="en-US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추계</a:t>
            </a:r>
            <a:r>
              <a:rPr lang="en-US" altLang="ko-KR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) </a:t>
            </a:r>
            <a:r>
              <a:rPr lang="ko-KR" altLang="en-US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도출을 위한 현장 측정 진행 중</a:t>
            </a:r>
            <a:endParaRPr lang="en-US" altLang="ko-KR" sz="1400" dirty="0" smtClean="0">
              <a:latin typeface="HY강M" panose="02030600000101010101" pitchFamily="18" charset="-127"/>
              <a:ea typeface="HY강M" panose="02030600000101010101" pitchFamily="18" charset="-127"/>
            </a:endParaRPr>
          </a:p>
          <a:p>
            <a:pPr algn="just" fontAlgn="base"/>
            <a:r>
              <a:rPr lang="ko-KR" altLang="en-US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  </a:t>
            </a:r>
            <a:r>
              <a:rPr lang="ko-KR" altLang="en-US" sz="1400" dirty="0">
                <a:latin typeface="HY강M" panose="02030600000101010101" pitchFamily="18" charset="-127"/>
                <a:ea typeface="HY강M" panose="02030600000101010101" pitchFamily="18" charset="-127"/>
              </a:rPr>
              <a:t>⦁ </a:t>
            </a:r>
            <a:r>
              <a:rPr lang="ko-KR" altLang="en-US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 운영에너지 검침결과 냉방요금 </a:t>
            </a:r>
            <a:r>
              <a:rPr lang="en-US" altLang="ko-KR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600</a:t>
            </a:r>
            <a:r>
              <a:rPr lang="ko-KR" altLang="en-US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만원</a:t>
            </a:r>
            <a:r>
              <a:rPr lang="en-US" altLang="ko-KR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, </a:t>
            </a:r>
            <a:r>
              <a:rPr lang="ko-KR" altLang="en-US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난방요금 </a:t>
            </a:r>
            <a:r>
              <a:rPr lang="en-US" altLang="ko-KR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3</a:t>
            </a:r>
            <a:r>
              <a:rPr lang="ko-KR" altLang="en-US" sz="1400" dirty="0" err="1" smtClean="0">
                <a:latin typeface="HY강M" panose="02030600000101010101" pitchFamily="18" charset="-127"/>
                <a:ea typeface="HY강M" panose="02030600000101010101" pitchFamily="18" charset="-127"/>
              </a:rPr>
              <a:t>천만원</a:t>
            </a:r>
            <a:r>
              <a:rPr lang="ko-KR" altLang="en-US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 절감 </a:t>
            </a:r>
            <a:r>
              <a:rPr lang="en-US" altLang="ko-KR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(2014</a:t>
            </a:r>
            <a:r>
              <a:rPr lang="ko-KR" altLang="en-US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년 </a:t>
            </a:r>
            <a:r>
              <a:rPr lang="en-US" altLang="ko-KR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6</a:t>
            </a:r>
            <a:r>
              <a:rPr lang="ko-KR" altLang="en-US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월</a:t>
            </a:r>
            <a:r>
              <a:rPr lang="en-US" altLang="ko-KR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~2015</a:t>
            </a:r>
            <a:r>
              <a:rPr lang="ko-KR" altLang="en-US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년 </a:t>
            </a:r>
            <a:r>
              <a:rPr lang="en-US" altLang="ko-KR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4</a:t>
            </a:r>
            <a:r>
              <a:rPr lang="ko-KR" altLang="en-US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월</a:t>
            </a:r>
            <a:r>
              <a:rPr lang="en-US" altLang="ko-KR" sz="14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) </a:t>
            </a:r>
          </a:p>
        </p:txBody>
      </p:sp>
      <p:sp>
        <p:nvSpPr>
          <p:cNvPr id="24" name="AutoShape 127"/>
          <p:cNvSpPr>
            <a:spLocks noChangeArrowheads="1"/>
          </p:cNvSpPr>
          <p:nvPr/>
        </p:nvSpPr>
        <p:spPr bwMode="auto">
          <a:xfrm>
            <a:off x="722770" y="2204865"/>
            <a:ext cx="8941626" cy="4319761"/>
          </a:xfrm>
          <a:prstGeom prst="roundRect">
            <a:avLst>
              <a:gd name="adj" fmla="val 3093"/>
            </a:avLst>
          </a:prstGeom>
          <a:noFill/>
          <a:ln w="635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endParaRPr lang="ko-KR" altLang="en-US"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847442" y="6036722"/>
            <a:ext cx="3908984" cy="329076"/>
            <a:chOff x="544140" y="6021288"/>
            <a:chExt cx="3596765" cy="329076"/>
          </a:xfrm>
        </p:grpSpPr>
        <p:sp>
          <p:nvSpPr>
            <p:cNvPr id="25" name="모서리가 둥근 직사각형 24"/>
            <p:cNvSpPr/>
            <p:nvPr/>
          </p:nvSpPr>
          <p:spPr>
            <a:xfrm>
              <a:off x="544140" y="6021288"/>
              <a:ext cx="3596765" cy="3290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HY강M" panose="02030600000101010101" pitchFamily="18" charset="-127"/>
                <a:ea typeface="HY강M" panose="02030600000101010101" pitchFamily="18" charset="-127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891044" y="6096912"/>
              <a:ext cx="1656414" cy="2064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HY강M" panose="02030600000101010101" pitchFamily="18" charset="-127"/>
                <a:ea typeface="HY강M" panose="02030600000101010101" pitchFamily="18" charset="-127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39994" y="6042587"/>
              <a:ext cx="2900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b="1" dirty="0" smtClean="0">
                  <a:solidFill>
                    <a:srgbClr val="FF0000"/>
                  </a:solidFill>
                  <a:latin typeface="HY강M" panose="02030600000101010101" pitchFamily="18" charset="-127"/>
                  <a:ea typeface="HY강M" panose="02030600000101010101" pitchFamily="18" charset="-127"/>
                </a:rPr>
                <a:t>냉방 에너지 </a:t>
              </a:r>
              <a:r>
                <a:rPr lang="ko-KR" altLang="en-US" sz="1200" b="1" dirty="0" err="1" smtClean="0">
                  <a:solidFill>
                    <a:srgbClr val="FF0000"/>
                  </a:solidFill>
                  <a:latin typeface="HY강M" panose="02030600000101010101" pitchFamily="18" charset="-127"/>
                  <a:ea typeface="HY강M" panose="02030600000101010101" pitchFamily="18" charset="-127"/>
                </a:rPr>
                <a:t>절감율</a:t>
              </a:r>
              <a:r>
                <a:rPr lang="ko-KR" altLang="en-US" sz="1200" b="1" dirty="0" smtClean="0">
                  <a:solidFill>
                    <a:srgbClr val="FF0000"/>
                  </a:solidFill>
                  <a:latin typeface="HY강M" panose="02030600000101010101" pitchFamily="18" charset="-127"/>
                  <a:ea typeface="HY강M" panose="02030600000101010101" pitchFamily="18" charset="-127"/>
                </a:rPr>
                <a:t> </a:t>
              </a:r>
              <a:r>
                <a:rPr lang="en-US" altLang="ko-KR" sz="1200" b="1" dirty="0" smtClean="0">
                  <a:solidFill>
                    <a:srgbClr val="FF0000"/>
                  </a:solidFill>
                  <a:latin typeface="HY강M" panose="02030600000101010101" pitchFamily="18" charset="-127"/>
                  <a:ea typeface="HY강M" panose="02030600000101010101" pitchFamily="18" charset="-127"/>
                </a:rPr>
                <a:t>25.7%</a:t>
              </a:r>
              <a:r>
                <a:rPr lang="en-US" altLang="ko-KR" sz="1200" b="1" dirty="0" smtClean="0">
                  <a:latin typeface="HY강M" panose="02030600000101010101" pitchFamily="18" charset="-127"/>
                  <a:ea typeface="HY강M" panose="02030600000101010101" pitchFamily="18" charset="-127"/>
                </a:rPr>
                <a:t>(</a:t>
              </a:r>
              <a:r>
                <a:rPr lang="ko-KR" altLang="en-US" sz="1200" b="1" dirty="0" smtClean="0">
                  <a:latin typeface="HY강M" panose="02030600000101010101" pitchFamily="18" charset="-127"/>
                  <a:ea typeface="HY강M" panose="02030600000101010101" pitchFamily="18" charset="-127"/>
                </a:rPr>
                <a:t>실제 </a:t>
              </a:r>
              <a:r>
                <a:rPr lang="ko-KR" altLang="en-US" sz="1200" b="1" dirty="0" err="1" smtClean="0">
                  <a:latin typeface="HY강M" panose="02030600000101010101" pitchFamily="18" charset="-127"/>
                  <a:ea typeface="HY강M" panose="02030600000101010101" pitchFamily="18" charset="-127"/>
                </a:rPr>
                <a:t>운용량</a:t>
              </a:r>
              <a:r>
                <a:rPr lang="ko-KR" altLang="en-US" sz="1200" b="1" dirty="0" smtClean="0">
                  <a:latin typeface="HY강M" panose="02030600000101010101" pitchFamily="18" charset="-127"/>
                  <a:ea typeface="HY강M" panose="02030600000101010101" pitchFamily="18" charset="-127"/>
                </a:rPr>
                <a:t> 검침</a:t>
              </a:r>
              <a:r>
                <a:rPr lang="en-US" altLang="ko-KR" sz="1200" b="1" dirty="0" smtClean="0">
                  <a:latin typeface="HY강M" panose="02030600000101010101" pitchFamily="18" charset="-127"/>
                  <a:ea typeface="HY강M" panose="02030600000101010101" pitchFamily="18" charset="-127"/>
                </a:rPr>
                <a:t>)</a:t>
              </a:r>
              <a:endParaRPr lang="ko-KR" altLang="en-US" sz="1200" b="1" dirty="0">
                <a:latin typeface="HY강M" panose="02030600000101010101" pitchFamily="18" charset="-127"/>
                <a:ea typeface="HY강M" panose="02030600000101010101" pitchFamily="18" charset="-127"/>
              </a:endParaRPr>
            </a:p>
          </p:txBody>
        </p:sp>
        <p:pic>
          <p:nvPicPr>
            <p:cNvPr id="28" name="그림 27"/>
            <p:cNvPicPr>
              <a:picLocks noChangeAspect="1"/>
            </p:cNvPicPr>
            <p:nvPr/>
          </p:nvPicPr>
          <p:blipFill rotWithShape="1">
            <a:blip r:embed="rId2"/>
            <a:srcRect l="10831" t="92329" r="86652" b="3307"/>
            <a:stretch/>
          </p:blipFill>
          <p:spPr>
            <a:xfrm>
              <a:off x="680772" y="6077862"/>
              <a:ext cx="144016" cy="216024"/>
            </a:xfrm>
            <a:prstGeom prst="rect">
              <a:avLst/>
            </a:prstGeom>
          </p:spPr>
        </p:pic>
      </p:grpSp>
      <p:graphicFrame>
        <p:nvGraphicFramePr>
          <p:cNvPr id="29" name="차트 28"/>
          <p:cNvGraphicFramePr>
            <a:graphicFrameLocks/>
          </p:cNvGraphicFramePr>
          <p:nvPr>
            <p:extLst/>
          </p:nvPr>
        </p:nvGraphicFramePr>
        <p:xfrm>
          <a:off x="855444" y="2354693"/>
          <a:ext cx="3996154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0" name="표 29"/>
          <p:cNvGraphicFramePr>
            <a:graphicFrameLocks noGrp="1"/>
          </p:cNvGraphicFramePr>
          <p:nvPr>
            <p:extLst/>
          </p:nvPr>
        </p:nvGraphicFramePr>
        <p:xfrm>
          <a:off x="852438" y="4869160"/>
          <a:ext cx="3881662" cy="1010873"/>
        </p:xfrm>
        <a:graphic>
          <a:graphicData uri="http://schemas.openxmlformats.org/drawingml/2006/table">
            <a:tbl>
              <a:tblPr/>
              <a:tblGrid>
                <a:gridCol w="456680"/>
                <a:gridCol w="736622"/>
                <a:gridCol w="467746"/>
                <a:gridCol w="512474"/>
                <a:gridCol w="534259"/>
                <a:gridCol w="547811"/>
                <a:gridCol w="626070"/>
              </a:tblGrid>
              <a:tr h="15916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구    분</a:t>
                      </a:r>
                    </a:p>
                  </a:txBody>
                  <a:tcPr marL="9366" marR="9366" marT="8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6</a:t>
                      </a:r>
                      <a:r>
                        <a:rPr lang="ko-KR" altLang="en-US" sz="1000" b="0" i="0" u="none" strike="noStrike" dirty="0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월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7</a:t>
                      </a:r>
                      <a:r>
                        <a:rPr lang="ko-KR" altLang="en-US" sz="1000" b="0" i="0" u="none" strike="noStrike" dirty="0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월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8</a:t>
                      </a:r>
                      <a:r>
                        <a:rPr lang="ko-KR" altLang="en-US" sz="10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월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9</a:t>
                      </a:r>
                      <a:r>
                        <a:rPr lang="ko-KR" altLang="en-US" sz="10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월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b="0" i="0" u="none" strike="noStrike" dirty="0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계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0715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2013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사용량</a:t>
                      </a:r>
                      <a:r>
                        <a:rPr lang="en-US" altLang="ko-KR" sz="10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(㎥)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6,805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12,983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16,178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1,756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37,722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731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금액</a:t>
                      </a:r>
                      <a:r>
                        <a:rPr lang="en-US" altLang="ko-KR" sz="10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lang="ko-KR" altLang="en-US" sz="10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천원</a:t>
                      </a:r>
                      <a:r>
                        <a:rPr lang="en-US" altLang="ko-KR" sz="10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4,442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8,432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10,509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1,160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24,543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715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2014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사용량</a:t>
                      </a:r>
                      <a:r>
                        <a:rPr lang="en-US" altLang="ko-KR" sz="10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(㎥)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3,672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12,243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10,635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1,496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28,046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731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금액</a:t>
                      </a:r>
                      <a:r>
                        <a:rPr lang="en-US" altLang="ko-KR" sz="10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lang="ko-KR" altLang="en-US" sz="10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천원</a:t>
                      </a:r>
                      <a:r>
                        <a:rPr lang="en-US" altLang="ko-KR" sz="10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2,485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8,113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7,090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1,017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000" b="0" i="0" u="none" strike="noStrike" dirty="0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18,705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1" name="모서리가 둥근 직사각형 30"/>
          <p:cNvSpPr/>
          <p:nvPr/>
        </p:nvSpPr>
        <p:spPr>
          <a:xfrm>
            <a:off x="5125393" y="6021288"/>
            <a:ext cx="3773929" cy="329076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5472931" y="6112346"/>
            <a:ext cx="2160240" cy="206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01293" y="6042588"/>
            <a:ext cx="3239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>
                <a:solidFill>
                  <a:srgbClr val="FF0000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난</a:t>
            </a:r>
            <a:r>
              <a:rPr lang="ko-KR" altLang="en-US" sz="1200" b="1" dirty="0" smtClean="0">
                <a:solidFill>
                  <a:srgbClr val="FF0000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방 에너지 비용 </a:t>
            </a:r>
            <a:r>
              <a:rPr lang="ko-KR" altLang="en-US" sz="1200" b="1" dirty="0" err="1" smtClean="0">
                <a:solidFill>
                  <a:srgbClr val="FF0000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절감율</a:t>
            </a:r>
            <a:r>
              <a:rPr lang="ko-KR" altLang="en-US" sz="1200" b="1" dirty="0" smtClean="0">
                <a:solidFill>
                  <a:srgbClr val="FF0000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 </a:t>
            </a:r>
            <a:r>
              <a:rPr lang="en-US" altLang="ko-KR" sz="1200" b="1" dirty="0" smtClean="0">
                <a:solidFill>
                  <a:srgbClr val="FF0000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27.5%</a:t>
            </a:r>
            <a:r>
              <a:rPr lang="en-US" altLang="ko-KR" sz="1200" b="1" dirty="0" smtClean="0">
                <a:latin typeface="HY강M" panose="02030600000101010101" pitchFamily="18" charset="-127"/>
                <a:ea typeface="HY강M" panose="02030600000101010101" pitchFamily="18" charset="-127"/>
              </a:rPr>
              <a:t>(</a:t>
            </a:r>
            <a:r>
              <a:rPr lang="ko-KR" altLang="en-US" sz="1200" b="1" dirty="0" smtClean="0">
                <a:latin typeface="HY강M" panose="02030600000101010101" pitchFamily="18" charset="-127"/>
                <a:ea typeface="HY강M" panose="02030600000101010101" pitchFamily="18" charset="-127"/>
              </a:rPr>
              <a:t>사용량 </a:t>
            </a:r>
            <a:r>
              <a:rPr lang="en-US" altLang="ko-KR" sz="1200" b="1" dirty="0" smtClean="0">
                <a:latin typeface="HY강M" panose="02030600000101010101" pitchFamily="18" charset="-127"/>
                <a:ea typeface="HY강M" panose="02030600000101010101" pitchFamily="18" charset="-127"/>
              </a:rPr>
              <a:t>24.3%)</a:t>
            </a:r>
            <a:endParaRPr lang="ko-KR" altLang="en-US" sz="1200" b="1" dirty="0"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pic>
        <p:nvPicPr>
          <p:cNvPr id="34" name="그림 33"/>
          <p:cNvPicPr>
            <a:picLocks noChangeAspect="1"/>
          </p:cNvPicPr>
          <p:nvPr/>
        </p:nvPicPr>
        <p:blipFill rotWithShape="1">
          <a:blip r:embed="rId2"/>
          <a:srcRect l="10831" t="92329" r="86652" b="3307"/>
          <a:stretch/>
        </p:blipFill>
        <p:spPr>
          <a:xfrm>
            <a:off x="5254910" y="6093296"/>
            <a:ext cx="146013" cy="216024"/>
          </a:xfrm>
          <a:prstGeom prst="rect">
            <a:avLst/>
          </a:prstGeom>
        </p:spPr>
      </p:pic>
      <p:graphicFrame>
        <p:nvGraphicFramePr>
          <p:cNvPr id="35" name="표 34"/>
          <p:cNvGraphicFramePr>
            <a:graphicFrameLocks noGrp="1"/>
          </p:cNvGraphicFramePr>
          <p:nvPr>
            <p:extLst/>
          </p:nvPr>
        </p:nvGraphicFramePr>
        <p:xfrm>
          <a:off x="4994213" y="4797153"/>
          <a:ext cx="4448423" cy="1066959"/>
        </p:xfrm>
        <a:graphic>
          <a:graphicData uri="http://schemas.openxmlformats.org/drawingml/2006/table">
            <a:tbl>
              <a:tblPr/>
              <a:tblGrid>
                <a:gridCol w="532921"/>
                <a:gridCol w="507565"/>
                <a:gridCol w="507565"/>
                <a:gridCol w="507565"/>
                <a:gridCol w="435056"/>
                <a:gridCol w="435056"/>
                <a:gridCol w="507565"/>
                <a:gridCol w="435056"/>
                <a:gridCol w="580074"/>
              </a:tblGrid>
              <a:tr h="14175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 dirty="0"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구    분</a:t>
                      </a:r>
                    </a:p>
                  </a:txBody>
                  <a:tcPr marL="9366" marR="9366" marT="8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11</a:t>
                      </a:r>
                      <a:r>
                        <a:rPr lang="ko-KR" altLang="en-US" sz="900" b="0" i="0" u="none" strike="noStrike" dirty="0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월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12</a:t>
                      </a:r>
                      <a:r>
                        <a:rPr lang="ko-KR" altLang="en-US" sz="9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월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</a:t>
                      </a:r>
                      <a:r>
                        <a:rPr lang="ko-KR" altLang="en-US" sz="900" b="0" i="0" u="none" strike="noStrike" dirty="0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월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</a:t>
                      </a:r>
                      <a:r>
                        <a:rPr lang="ko-KR" altLang="en-US" sz="9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월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</a:t>
                      </a:r>
                      <a:r>
                        <a:rPr lang="ko-KR" altLang="en-US" sz="9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월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4</a:t>
                      </a:r>
                      <a:r>
                        <a:rPr lang="ko-KR" altLang="en-US" sz="900" b="0" i="0" u="none" strike="noStrike" dirty="0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월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계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7719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 smtClean="0"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2013~</a:t>
                      </a:r>
                    </a:p>
                    <a:p>
                      <a:pPr algn="ctr" fontAlgn="ctr"/>
                      <a:r>
                        <a:rPr lang="en-US" altLang="ko-KR" sz="900" b="0" i="0" u="none" strike="noStrike" dirty="0" smtClean="0"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2014</a:t>
                      </a:r>
                    </a:p>
                    <a:p>
                      <a:pPr algn="ctr" fontAlgn="ctr"/>
                      <a:r>
                        <a:rPr lang="en-US" altLang="ko-KR" sz="900" b="0" i="0" u="none" strike="noStrike" dirty="0" smtClean="0"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lang="ko-KR" altLang="en-US" sz="900" b="0" i="0" u="none" strike="noStrike" dirty="0" err="1"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개선전</a:t>
                      </a:r>
                      <a:r>
                        <a:rPr lang="en-US" altLang="ko-KR" sz="900" b="0" i="0" u="none" strike="noStrike" dirty="0"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</a:p>
                  </a:txBody>
                  <a:tcPr marL="9366" marR="9366" marT="8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사용량</a:t>
                      </a:r>
                      <a:r>
                        <a:rPr lang="en-US" altLang="ko-KR" sz="700" b="0" i="0" u="none" strike="noStrike" dirty="0"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(㎥)</a:t>
                      </a:r>
                    </a:p>
                  </a:txBody>
                  <a:tcPr marL="9366" marR="9366" marT="8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14,354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23,083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23,696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21,953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14,341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5,136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102,563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597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 dirty="0" smtClean="0"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금액</a:t>
                      </a:r>
                      <a:endParaRPr lang="en-US" altLang="ko-KR" sz="900" b="0" i="0" u="none" strike="noStrike" dirty="0" smtClean="0"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algn="ctr" fontAlgn="ctr"/>
                      <a:r>
                        <a:rPr lang="en-US" altLang="ko-KR" sz="900" b="0" i="0" u="none" strike="noStrike" dirty="0" smtClean="0"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lang="ko-KR" altLang="en-US" sz="900" b="0" i="0" u="none" strike="noStrike" dirty="0"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천원</a:t>
                      </a:r>
                      <a:r>
                        <a:rPr lang="en-US" altLang="ko-KR" sz="900" b="0" i="0" u="none" strike="noStrike" dirty="0"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</a:p>
                  </a:txBody>
                  <a:tcPr marL="9366" marR="9366" marT="8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14,428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23,212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25,115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22,264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14,831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5,339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105,189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719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900" b="0" i="0" u="none" strike="noStrike" dirty="0" smtClean="0"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2014~</a:t>
                      </a:r>
                    </a:p>
                    <a:p>
                      <a:pPr algn="ctr" fontAlgn="ctr"/>
                      <a:r>
                        <a:rPr lang="en-US" altLang="ko-KR" sz="900" b="0" i="0" u="none" strike="noStrike" dirty="0" smtClean="0"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2015</a:t>
                      </a:r>
                    </a:p>
                    <a:p>
                      <a:pPr algn="ctr" fontAlgn="ctr"/>
                      <a:r>
                        <a:rPr lang="en-US" altLang="ko-KR" sz="900" b="0" i="0" u="none" strike="noStrike" dirty="0" smtClean="0"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lang="ko-KR" altLang="en-US" sz="900" b="0" i="0" u="none" strike="noStrike" dirty="0" err="1"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개선후</a:t>
                      </a:r>
                      <a:r>
                        <a:rPr lang="en-US" altLang="ko-KR" sz="900" b="0" i="0" u="none" strike="noStrike" dirty="0"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</a:p>
                  </a:txBody>
                  <a:tcPr marL="9366" marR="9366" marT="8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사용량</a:t>
                      </a:r>
                      <a:r>
                        <a:rPr lang="en-US" altLang="ko-KR" sz="700" b="0" i="0" u="none" strike="noStrike"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(㎥)</a:t>
                      </a:r>
                    </a:p>
                  </a:txBody>
                  <a:tcPr marL="9366" marR="9366" marT="8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10,702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18,997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17,422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14,877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12,408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3,277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77,683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597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 dirty="0" smtClean="0"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금액</a:t>
                      </a:r>
                      <a:endParaRPr lang="en-US" altLang="ko-KR" sz="900" b="0" i="0" u="none" strike="noStrike" dirty="0" smtClean="0"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algn="ctr" fontAlgn="ctr"/>
                      <a:r>
                        <a:rPr lang="en-US" altLang="ko-KR" sz="900" b="0" i="0" u="none" strike="noStrike" dirty="0" smtClean="0"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lang="ko-KR" altLang="en-US" sz="900" b="0" i="0" u="none" strike="noStrike" dirty="0"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천원</a:t>
                      </a:r>
                      <a:r>
                        <a:rPr lang="en-US" altLang="ko-KR" sz="900" b="0" i="0" u="none" strike="noStrike" dirty="0"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</a:p>
                  </a:txBody>
                  <a:tcPr marL="9366" marR="9366" marT="8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11,097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19,674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17,040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14,508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10,982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2,920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4D4D4D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76,221</a:t>
                      </a:r>
                    </a:p>
                  </a:txBody>
                  <a:tcPr marL="10352" marR="1035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" name="차트 35"/>
          <p:cNvGraphicFramePr>
            <a:graphicFrameLocks/>
          </p:cNvGraphicFramePr>
          <p:nvPr>
            <p:extLst/>
          </p:nvPr>
        </p:nvGraphicFramePr>
        <p:xfrm>
          <a:off x="4994213" y="2386150"/>
          <a:ext cx="4356934" cy="2338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7" name="그림 36" descr="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6282" y="455520"/>
            <a:ext cx="7621468" cy="40909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437016" y="472201"/>
            <a:ext cx="5114395" cy="3924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>
              <a:bevelT w="0" h="0"/>
            </a:sp3d>
          </a:bodyPr>
          <a:lstStyle/>
          <a:p>
            <a:r>
              <a:rPr lang="ko-KR" altLang="en-US" sz="1950" spc="-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anose="02030600000101010101" pitchFamily="18" charset="-127"/>
                <a:ea typeface="HY강M" panose="02030600000101010101" pitchFamily="18" charset="-127"/>
              </a:rPr>
              <a:t>덧창 실제 </a:t>
            </a:r>
            <a:r>
              <a:rPr lang="ko-KR" altLang="en-US" sz="1950" spc="-5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anose="02030600000101010101" pitchFamily="18" charset="-127"/>
                <a:ea typeface="HY강M" panose="02030600000101010101" pitchFamily="18" charset="-127"/>
              </a:rPr>
              <a:t>절감량</a:t>
            </a:r>
            <a:r>
              <a:rPr lang="ko-KR" altLang="en-US" sz="1950" spc="-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anose="02030600000101010101" pitchFamily="18" charset="-127"/>
                <a:ea typeface="HY강M" panose="02030600000101010101" pitchFamily="18" charset="-127"/>
              </a:rPr>
              <a:t> </a:t>
            </a:r>
          </a:p>
        </p:txBody>
      </p:sp>
      <p:pic>
        <p:nvPicPr>
          <p:cNvPr id="39" name="그림 38" descr="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2387" y="460208"/>
            <a:ext cx="452619" cy="446456"/>
          </a:xfrm>
          <a:prstGeom prst="rect">
            <a:avLst/>
          </a:prstGeom>
        </p:spPr>
      </p:pic>
      <p:pic>
        <p:nvPicPr>
          <p:cNvPr id="41" name="그림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419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579702" y="1600200"/>
            <a:ext cx="869553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latinLnBrk="0" hangingPunct="1">
              <a:spcBef>
                <a:spcPct val="50000"/>
              </a:spcBef>
            </a:pPr>
            <a:endParaRPr kumimoji="0" lang="en-US" dirty="0">
              <a:solidFill>
                <a:srgbClr val="4D4D4D"/>
              </a:solidFill>
              <a:latin typeface="Times" pitchFamily="18" charset="0"/>
            </a:endParaRPr>
          </a:p>
        </p:txBody>
      </p:sp>
      <p:sp>
        <p:nvSpPr>
          <p:cNvPr id="44035" name="Line 11"/>
          <p:cNvSpPr>
            <a:spLocks noChangeShapeType="1"/>
          </p:cNvSpPr>
          <p:nvPr/>
        </p:nvSpPr>
        <p:spPr bwMode="auto">
          <a:xfrm>
            <a:off x="351962" y="17002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latinLnBrk="0"/>
            <a:endParaRPr kumimoji="0" lang="en-GB" sz="2400" dirty="0">
              <a:solidFill>
                <a:srgbClr val="4D4D4D"/>
              </a:solidFill>
              <a:latin typeface="Arial" pitchFamily="34" charset="0"/>
              <a:ea typeface="ＭＳ Ｐゴシック" pitchFamily="-96" charset="-128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742905" y="1124744"/>
            <a:ext cx="9078009" cy="5328592"/>
          </a:xfrm>
        </p:spPr>
        <p:txBody>
          <a:bodyPr/>
          <a:lstStyle/>
          <a:p>
            <a:endParaRPr lang="en-GB" sz="1800" dirty="0" smtClean="0">
              <a:solidFill>
                <a:srgbClr val="0000FF"/>
              </a:solidFill>
              <a:ea typeface="ＭＳ Ｐゴシック" pitchFamily="34" charset="-128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9" t="6889" r="8579" b="23556"/>
          <a:stretch/>
        </p:blipFill>
        <p:spPr>
          <a:xfrm>
            <a:off x="977682" y="1547996"/>
            <a:ext cx="1967283" cy="238506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77682" y="3933056"/>
            <a:ext cx="18950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b="1" dirty="0" err="1" smtClean="0"/>
              <a:t>롯데캐슬</a:t>
            </a:r>
            <a:r>
              <a:rPr lang="ko-KR" altLang="en-US" sz="1600" b="1" dirty="0" smtClean="0"/>
              <a:t> 엠파이어</a:t>
            </a:r>
            <a:endParaRPr lang="ko-KR" altLang="en-US" sz="1600" b="1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358" y="1547996"/>
            <a:ext cx="3934502" cy="238506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" t="21227" r="3870" b="8216"/>
          <a:stretch/>
        </p:blipFill>
        <p:spPr>
          <a:xfrm>
            <a:off x="977682" y="4448484"/>
            <a:ext cx="2879197" cy="1776102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2" t="21875" r="18897" b="5469"/>
          <a:stretch/>
        </p:blipFill>
        <p:spPr>
          <a:xfrm>
            <a:off x="4090401" y="4439912"/>
            <a:ext cx="1674134" cy="1776102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8" b="10625"/>
          <a:stretch/>
        </p:blipFill>
        <p:spPr>
          <a:xfrm>
            <a:off x="5986238" y="4437112"/>
            <a:ext cx="3288995" cy="1776102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7" r="16472" b="1943"/>
          <a:stretch/>
        </p:blipFill>
        <p:spPr>
          <a:xfrm>
            <a:off x="7238377" y="1547996"/>
            <a:ext cx="2036856" cy="238506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51562" y="468134"/>
            <a:ext cx="6965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ALT-1 :  ES(Energy Saving) </a:t>
            </a:r>
            <a:r>
              <a:rPr lang="ko-KR" altLang="en-US" sz="2400" b="1" dirty="0" err="1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시스템창</a:t>
            </a:r>
            <a:r>
              <a:rPr lang="ko-KR" altLang="en-US" sz="24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 사례</a:t>
            </a:r>
            <a:endParaRPr lang="ko-KR" altLang="en-US" sz="2400" b="1" dirty="0">
              <a:solidFill>
                <a:schemeClr val="tx1">
                  <a:lumMod val="50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Aharoni" panose="02010803020104030203" pitchFamily="2" charset="-79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162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579702" y="1600200"/>
            <a:ext cx="869553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latinLnBrk="0" hangingPunct="1">
              <a:spcBef>
                <a:spcPct val="50000"/>
              </a:spcBef>
            </a:pPr>
            <a:endParaRPr kumimoji="0" lang="en-US" dirty="0">
              <a:solidFill>
                <a:srgbClr val="4D4D4D"/>
              </a:solidFill>
              <a:latin typeface="Times" pitchFamily="18" charset="0"/>
            </a:endParaRPr>
          </a:p>
        </p:txBody>
      </p:sp>
      <p:sp>
        <p:nvSpPr>
          <p:cNvPr id="44035" name="Line 11"/>
          <p:cNvSpPr>
            <a:spLocks noChangeShapeType="1"/>
          </p:cNvSpPr>
          <p:nvPr/>
        </p:nvSpPr>
        <p:spPr bwMode="auto">
          <a:xfrm>
            <a:off x="351962" y="17002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latinLnBrk="0"/>
            <a:endParaRPr kumimoji="0" lang="en-GB" sz="2400" dirty="0">
              <a:solidFill>
                <a:srgbClr val="4D4D4D"/>
              </a:solidFill>
              <a:latin typeface="Arial" pitchFamily="34" charset="0"/>
              <a:ea typeface="ＭＳ Ｐゴシック" pitchFamily="-96" charset="-128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3" t="7417" r="8144" b="55682"/>
          <a:stretch>
            <a:fillRect/>
          </a:stretch>
        </p:blipFill>
        <p:spPr bwMode="auto">
          <a:xfrm>
            <a:off x="742906" y="1129432"/>
            <a:ext cx="8921547" cy="539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51562" y="468134"/>
            <a:ext cx="6965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ALT-1 :  ES(Energy Saving) </a:t>
            </a:r>
            <a:r>
              <a:rPr lang="ko-KR" altLang="en-US" sz="2400" b="1" dirty="0" err="1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시스템창</a:t>
            </a:r>
            <a:r>
              <a:rPr lang="ko-KR" altLang="en-US" sz="24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 사례</a:t>
            </a:r>
            <a:endParaRPr lang="ko-KR" altLang="en-US" sz="2400" b="1" dirty="0">
              <a:solidFill>
                <a:schemeClr val="tx1">
                  <a:lumMod val="50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Aharoni" panose="02010803020104030203" pitchFamily="2" charset="-79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150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579702" y="1600200"/>
            <a:ext cx="869553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latinLnBrk="0" hangingPunct="1">
              <a:spcBef>
                <a:spcPct val="50000"/>
              </a:spcBef>
            </a:pPr>
            <a:endParaRPr kumimoji="0" lang="en-US" dirty="0">
              <a:solidFill>
                <a:srgbClr val="4D4D4D"/>
              </a:solidFill>
              <a:latin typeface="Times" pitchFamily="18" charset="0"/>
            </a:endParaRPr>
          </a:p>
        </p:txBody>
      </p:sp>
      <p:sp>
        <p:nvSpPr>
          <p:cNvPr id="44035" name="Line 11"/>
          <p:cNvSpPr>
            <a:spLocks noChangeShapeType="1"/>
          </p:cNvSpPr>
          <p:nvPr/>
        </p:nvSpPr>
        <p:spPr bwMode="auto">
          <a:xfrm>
            <a:off x="351962" y="17002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latinLnBrk="0"/>
            <a:endParaRPr kumimoji="0" lang="en-GB" sz="2400" dirty="0">
              <a:solidFill>
                <a:srgbClr val="4D4D4D"/>
              </a:solidFill>
              <a:latin typeface="Arial" pitchFamily="34" charset="0"/>
              <a:ea typeface="ＭＳ Ｐゴシック" pitchFamily="-96" charset="-128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9" name="그룹 8"/>
          <p:cNvGrpSpPr/>
          <p:nvPr/>
        </p:nvGrpSpPr>
        <p:grpSpPr>
          <a:xfrm>
            <a:off x="1065684" y="1239731"/>
            <a:ext cx="8290639" cy="5187776"/>
            <a:chOff x="584560" y="837448"/>
            <a:chExt cx="8024453" cy="5591892"/>
          </a:xfrm>
        </p:grpSpPr>
        <p:pic>
          <p:nvPicPr>
            <p:cNvPr id="10" name="그림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875" y="1268413"/>
              <a:ext cx="2447925" cy="172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그림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2163" y="1268413"/>
              <a:ext cx="2447925" cy="172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그림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5988" y="1268413"/>
              <a:ext cx="2447925" cy="172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그림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94" b="20306"/>
            <a:stretch>
              <a:fillRect/>
            </a:stretch>
          </p:blipFill>
          <p:spPr bwMode="auto">
            <a:xfrm>
              <a:off x="663575" y="4186238"/>
              <a:ext cx="2682875" cy="176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그림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68"/>
            <a:stretch>
              <a:fillRect/>
            </a:stretch>
          </p:blipFill>
          <p:spPr bwMode="auto">
            <a:xfrm>
              <a:off x="5470525" y="4078288"/>
              <a:ext cx="3138488" cy="187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직사각형 13"/>
            <p:cNvSpPr>
              <a:spLocks noChangeArrowheads="1"/>
            </p:cNvSpPr>
            <p:nvPr/>
          </p:nvSpPr>
          <p:spPr bwMode="auto">
            <a:xfrm>
              <a:off x="1776785" y="3003550"/>
              <a:ext cx="1347044" cy="331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400">
                  <a:latin typeface="HY울릉도M" pitchFamily="18" charset="-127"/>
                  <a:ea typeface="HY울릉도M" pitchFamily="18" charset="-127"/>
                </a:rPr>
                <a:t>국방부 </a:t>
              </a:r>
              <a:r>
                <a:rPr lang="en-US" altLang="ko-KR" sz="1400">
                  <a:latin typeface="HY울릉도M" pitchFamily="18" charset="-127"/>
                  <a:ea typeface="HY울릉도M" pitchFamily="18" charset="-127"/>
                </a:rPr>
                <a:t>oo</a:t>
              </a:r>
              <a:r>
                <a:rPr lang="ko-KR" altLang="en-US" sz="1400">
                  <a:latin typeface="HY울릉도M" pitchFamily="18" charset="-127"/>
                  <a:ea typeface="HY울릉도M" pitchFamily="18" charset="-127"/>
                </a:rPr>
                <a:t>시설</a:t>
              </a:r>
            </a:p>
          </p:txBody>
        </p:sp>
        <p:sp>
          <p:nvSpPr>
            <p:cNvPr id="16" name="직사각형 15"/>
            <p:cNvSpPr>
              <a:spLocks noChangeArrowheads="1"/>
            </p:cNvSpPr>
            <p:nvPr/>
          </p:nvSpPr>
          <p:spPr bwMode="auto">
            <a:xfrm>
              <a:off x="4301339" y="2995613"/>
              <a:ext cx="1452548" cy="331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400">
                  <a:latin typeface="HY울릉도M" pitchFamily="18" charset="-127"/>
                  <a:ea typeface="HY울릉도M" pitchFamily="18" charset="-127"/>
                </a:rPr>
                <a:t>대전 국립과학원</a:t>
              </a:r>
            </a:p>
          </p:txBody>
        </p:sp>
        <p:sp>
          <p:nvSpPr>
            <p:cNvPr id="17" name="직사각형 16"/>
            <p:cNvSpPr>
              <a:spLocks noChangeArrowheads="1"/>
            </p:cNvSpPr>
            <p:nvPr/>
          </p:nvSpPr>
          <p:spPr bwMode="auto">
            <a:xfrm>
              <a:off x="1384128" y="6097588"/>
              <a:ext cx="1916457" cy="331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400">
                  <a:latin typeface="HY울릉도M" pitchFamily="18" charset="-127"/>
                  <a:ea typeface="HY울릉도M" pitchFamily="18" charset="-127"/>
                </a:rPr>
                <a:t>한국시설안전관리공단</a:t>
              </a:r>
            </a:p>
          </p:txBody>
        </p:sp>
        <p:sp>
          <p:nvSpPr>
            <p:cNvPr id="18" name="직사각형 17"/>
            <p:cNvSpPr>
              <a:spLocks noChangeArrowheads="1"/>
            </p:cNvSpPr>
            <p:nvPr/>
          </p:nvSpPr>
          <p:spPr bwMode="auto">
            <a:xfrm>
              <a:off x="7706169" y="3165475"/>
              <a:ext cx="873825" cy="331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400">
                  <a:latin typeface="HY울릉도M" pitchFamily="18" charset="-127"/>
                  <a:ea typeface="HY울릉도M" pitchFamily="18" charset="-127"/>
                </a:rPr>
                <a:t>금천구청</a:t>
              </a:r>
            </a:p>
          </p:txBody>
        </p:sp>
        <p:sp>
          <p:nvSpPr>
            <p:cNvPr id="20" name="직사각형 18"/>
            <p:cNvSpPr>
              <a:spLocks noChangeArrowheads="1"/>
            </p:cNvSpPr>
            <p:nvPr/>
          </p:nvSpPr>
          <p:spPr bwMode="auto">
            <a:xfrm>
              <a:off x="6189334" y="6081713"/>
              <a:ext cx="2245382" cy="331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400">
                  <a:latin typeface="HY울릉도M" pitchFamily="18" charset="-127"/>
                  <a:ea typeface="HY울릉도M" pitchFamily="18" charset="-127"/>
                </a:rPr>
                <a:t>대우 로얄 프라임 </a:t>
              </a:r>
              <a:r>
                <a:rPr lang="en-US" altLang="ko-KR" sz="1400">
                  <a:latin typeface="HY울릉도M" pitchFamily="18" charset="-127"/>
                  <a:ea typeface="HY울릉도M" pitchFamily="18" charset="-127"/>
                </a:rPr>
                <a:t>458</a:t>
              </a:r>
              <a:r>
                <a:rPr lang="ko-KR" altLang="en-US" sz="1400">
                  <a:latin typeface="HY울릉도M" pitchFamily="18" charset="-127"/>
                  <a:ea typeface="HY울릉도M" pitchFamily="18" charset="-127"/>
                </a:rPr>
                <a:t>세대</a:t>
              </a:r>
            </a:p>
          </p:txBody>
        </p:sp>
        <p:pic>
          <p:nvPicPr>
            <p:cNvPr id="21" name="그림 1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962"/>
            <a:stretch/>
          </p:blipFill>
          <p:spPr bwMode="auto">
            <a:xfrm>
              <a:off x="584560" y="837448"/>
              <a:ext cx="305240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직사각형 21"/>
            <p:cNvSpPr/>
            <p:nvPr/>
          </p:nvSpPr>
          <p:spPr>
            <a:xfrm>
              <a:off x="3708400" y="868363"/>
              <a:ext cx="1428750" cy="328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23" name="그림 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4" t="3194" r="6297" b="11008"/>
            <a:stretch>
              <a:fillRect/>
            </a:stretch>
          </p:blipFill>
          <p:spPr bwMode="auto">
            <a:xfrm>
              <a:off x="3636963" y="3548063"/>
              <a:ext cx="1584325" cy="240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직사각형 16"/>
            <p:cNvSpPr>
              <a:spLocks noChangeArrowheads="1"/>
            </p:cNvSpPr>
            <p:nvPr/>
          </p:nvSpPr>
          <p:spPr bwMode="auto">
            <a:xfrm>
              <a:off x="4020659" y="6081713"/>
              <a:ext cx="931232" cy="331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400">
                  <a:latin typeface="HY울릉도M" pitchFamily="18" charset="-127"/>
                  <a:ea typeface="HY울릉도M" pitchFamily="18" charset="-127"/>
                </a:rPr>
                <a:t>포항 시청</a:t>
              </a:r>
            </a:p>
          </p:txBody>
        </p:sp>
      </p:grpSp>
      <p:pic>
        <p:nvPicPr>
          <p:cNvPr id="26" name="그림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78852" r="64812" b="6624"/>
          <a:stretch/>
        </p:blipFill>
        <p:spPr bwMode="auto">
          <a:xfrm>
            <a:off x="6630321" y="1640541"/>
            <a:ext cx="2603943" cy="205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그림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3" t="61106" r="64266" b="24779"/>
          <a:stretch/>
        </p:blipFill>
        <p:spPr bwMode="auto">
          <a:xfrm>
            <a:off x="1059636" y="1600200"/>
            <a:ext cx="2678250" cy="199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151562" y="468134"/>
            <a:ext cx="6965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ALT-1 :  ES(Energy Saving) </a:t>
            </a:r>
            <a:r>
              <a:rPr lang="ko-KR" altLang="en-US" sz="2400" b="1" dirty="0" err="1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시스템창</a:t>
            </a:r>
            <a:r>
              <a:rPr lang="ko-KR" altLang="en-US" sz="24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 사례</a:t>
            </a:r>
            <a:endParaRPr lang="ko-KR" altLang="en-US" sz="2400" b="1" dirty="0">
              <a:solidFill>
                <a:schemeClr val="tx1">
                  <a:lumMod val="50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Aharoni" panose="02010803020104030203" pitchFamily="2" charset="-79"/>
            </a:endParaRPr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276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Title 2"/>
          <p:cNvSpPr>
            <a:spLocks noGrp="1"/>
          </p:cNvSpPr>
          <p:nvPr>
            <p:ph type="title"/>
          </p:nvPr>
        </p:nvSpPr>
        <p:spPr>
          <a:xfrm>
            <a:off x="2468850" y="432438"/>
            <a:ext cx="6260696" cy="542720"/>
          </a:xfrm>
        </p:spPr>
        <p:txBody>
          <a:bodyPr/>
          <a:lstStyle/>
          <a:p>
            <a:r>
              <a:rPr lang="ko-KR" altLang="en-US" sz="2800" dirty="0" err="1" smtClean="0">
                <a:latin typeface="HY강M" panose="02030600000101010101" pitchFamily="18" charset="-127"/>
                <a:ea typeface="HY강M" panose="02030600000101010101" pitchFamily="18" charset="-127"/>
              </a:rPr>
              <a:t>국토부</a:t>
            </a:r>
            <a:r>
              <a:rPr lang="ko-KR" altLang="en-US" sz="28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 </a:t>
            </a:r>
            <a:r>
              <a:rPr lang="ko-KR" altLang="en-US" sz="2800" dirty="0" err="1" smtClean="0">
                <a:latin typeface="HY강M" panose="02030600000101010101" pitchFamily="18" charset="-127"/>
                <a:ea typeface="HY강M" panose="02030600000101010101" pitchFamily="18" charset="-127"/>
              </a:rPr>
              <a:t>그린리모델링</a:t>
            </a:r>
            <a:r>
              <a:rPr lang="ko-KR" altLang="en-US" sz="28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 시범사업</a:t>
            </a:r>
            <a:endParaRPr lang="en-GB" sz="2800" dirty="0" smtClean="0"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19" name="직사각형 16"/>
          <p:cNvSpPr>
            <a:spLocks noChangeArrowheads="1"/>
          </p:cNvSpPr>
          <p:nvPr/>
        </p:nvSpPr>
        <p:spPr bwMode="auto">
          <a:xfrm>
            <a:off x="1102130" y="3394966"/>
            <a:ext cx="273344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ko-KR" sz="1600" b="1" dirty="0" smtClean="0">
                <a:latin typeface="HY강M" panose="02030600000101010101" pitchFamily="18" charset="-127"/>
                <a:ea typeface="HY강M" panose="02030600000101010101" pitchFamily="18" charset="-127"/>
              </a:rPr>
              <a:t>2013</a:t>
            </a:r>
            <a:r>
              <a:rPr lang="ko-KR" altLang="en-US" sz="1600" b="1" dirty="0" smtClean="0">
                <a:latin typeface="HY강M" panose="02030600000101010101" pitchFamily="18" charset="-127"/>
                <a:ea typeface="HY강M" panose="02030600000101010101" pitchFamily="18" charset="-127"/>
              </a:rPr>
              <a:t>년 </a:t>
            </a:r>
            <a:r>
              <a:rPr lang="ko-KR" altLang="en-US" sz="1600" b="1" dirty="0" err="1" smtClean="0">
                <a:latin typeface="HY강M" panose="02030600000101010101" pitchFamily="18" charset="-127"/>
                <a:ea typeface="HY강M" panose="02030600000101010101" pitchFamily="18" charset="-127"/>
              </a:rPr>
              <a:t>시공비지원</a:t>
            </a:r>
            <a:r>
              <a:rPr lang="ko-KR" altLang="en-US" sz="1600" b="1" dirty="0" smtClean="0">
                <a:latin typeface="HY강M" panose="02030600000101010101" pitchFamily="18" charset="-127"/>
                <a:ea typeface="HY강M" panose="02030600000101010101" pitchFamily="18" charset="-127"/>
              </a:rPr>
              <a:t> 시범사업</a:t>
            </a:r>
            <a:endParaRPr lang="en-US" altLang="ko-KR" sz="1600" b="1" dirty="0" smtClean="0">
              <a:latin typeface="HY강M" panose="02030600000101010101" pitchFamily="18" charset="-127"/>
              <a:ea typeface="HY강M" panose="02030600000101010101" pitchFamily="18" charset="-127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ko-KR" altLang="en-US" sz="1600" b="1" dirty="0" smtClean="0">
                <a:latin typeface="HY강M" panose="02030600000101010101" pitchFamily="18" charset="-127"/>
                <a:ea typeface="HY강M" panose="02030600000101010101" pitchFamily="18" charset="-127"/>
              </a:rPr>
              <a:t>영주 문수면 사무소</a:t>
            </a:r>
            <a:endParaRPr lang="en-US" altLang="ko-KR" sz="1600" b="1" dirty="0" smtClean="0">
              <a:latin typeface="HY강M" panose="02030600000101010101" pitchFamily="18" charset="-127"/>
              <a:ea typeface="HY강M" panose="02030600000101010101" pitchFamily="18" charset="-127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ko-KR" altLang="en-US" sz="1600" b="1" dirty="0" smtClean="0">
                <a:latin typeface="HY강M" panose="02030600000101010101" pitchFamily="18" charset="-127"/>
                <a:ea typeface="HY강M" panose="02030600000101010101" pitchFamily="18" charset="-127"/>
              </a:rPr>
              <a:t>철거 후 </a:t>
            </a:r>
            <a:r>
              <a:rPr lang="en-US" altLang="ko-KR" sz="1600" b="1" dirty="0" smtClean="0">
                <a:latin typeface="HY강M" panose="02030600000101010101" pitchFamily="18" charset="-127"/>
                <a:ea typeface="HY강M" panose="02030600000101010101" pitchFamily="18" charset="-127"/>
              </a:rPr>
              <a:t>255mm</a:t>
            </a:r>
            <a:r>
              <a:rPr lang="ko-KR" altLang="en-US" sz="1600" b="1" dirty="0" smtClean="0">
                <a:latin typeface="HY강M" panose="02030600000101010101" pitchFamily="18" charset="-127"/>
                <a:ea typeface="HY강M" panose="02030600000101010101" pitchFamily="18" charset="-127"/>
              </a:rPr>
              <a:t>이중창 설치</a:t>
            </a:r>
            <a:endParaRPr lang="ko-KR" altLang="en-US" sz="1600" b="1" dirty="0"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47" y="4208138"/>
            <a:ext cx="3441910" cy="2358351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47" y="1238111"/>
            <a:ext cx="3191557" cy="2156854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213" y="1272422"/>
            <a:ext cx="3438483" cy="2088232"/>
          </a:xfrm>
          <a:prstGeom prst="rect">
            <a:avLst/>
          </a:prstGeom>
        </p:spPr>
      </p:pic>
      <p:sp>
        <p:nvSpPr>
          <p:cNvPr id="25" name="직사각형 16"/>
          <p:cNvSpPr>
            <a:spLocks noChangeArrowheads="1"/>
          </p:cNvSpPr>
          <p:nvPr/>
        </p:nvSpPr>
        <p:spPr bwMode="auto">
          <a:xfrm>
            <a:off x="5129213" y="3360655"/>
            <a:ext cx="34384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ko-KR" sz="1600" b="1" dirty="0" smtClean="0">
                <a:latin typeface="HY강M" panose="02030600000101010101" pitchFamily="18" charset="-127"/>
                <a:ea typeface="HY강M" panose="02030600000101010101" pitchFamily="18" charset="-127"/>
              </a:rPr>
              <a:t>2014</a:t>
            </a:r>
            <a:r>
              <a:rPr lang="ko-KR" altLang="en-US" sz="1600" b="1" dirty="0" smtClean="0">
                <a:latin typeface="HY강M" panose="02030600000101010101" pitchFamily="18" charset="-127"/>
                <a:ea typeface="HY강M" panose="02030600000101010101" pitchFamily="18" charset="-127"/>
              </a:rPr>
              <a:t>년 </a:t>
            </a:r>
            <a:r>
              <a:rPr lang="ko-KR" altLang="en-US" sz="1600" b="1" dirty="0" err="1" smtClean="0">
                <a:latin typeface="HY강M" panose="02030600000101010101" pitchFamily="18" charset="-127"/>
                <a:ea typeface="HY강M" panose="02030600000101010101" pitchFamily="18" charset="-127"/>
              </a:rPr>
              <a:t>시공비지원</a:t>
            </a:r>
            <a:r>
              <a:rPr lang="ko-KR" altLang="en-US" sz="1600" b="1" dirty="0" smtClean="0">
                <a:latin typeface="HY강M" panose="02030600000101010101" pitchFamily="18" charset="-127"/>
                <a:ea typeface="HY강M" panose="02030600000101010101" pitchFamily="18" charset="-127"/>
              </a:rPr>
              <a:t> 시범사업</a:t>
            </a:r>
            <a:endParaRPr lang="en-US" altLang="ko-KR" sz="1600" b="1" dirty="0" smtClean="0">
              <a:latin typeface="HY강M" panose="02030600000101010101" pitchFamily="18" charset="-127"/>
              <a:ea typeface="HY강M" panose="02030600000101010101" pitchFamily="18" charset="-127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ko-KR" altLang="en-US" sz="1600" b="1" dirty="0" smtClean="0">
                <a:latin typeface="HY강M" panose="02030600000101010101" pitchFamily="18" charset="-127"/>
                <a:ea typeface="HY강M" panose="02030600000101010101" pitchFamily="18" charset="-127"/>
              </a:rPr>
              <a:t>서울세관 제</a:t>
            </a:r>
            <a:r>
              <a:rPr lang="en-US" altLang="ko-KR" sz="1600" b="1" dirty="0" smtClean="0">
                <a:latin typeface="HY강M" panose="02030600000101010101" pitchFamily="18" charset="-127"/>
                <a:ea typeface="HY강M" panose="02030600000101010101" pitchFamily="18" charset="-127"/>
              </a:rPr>
              <a:t>2</a:t>
            </a:r>
            <a:r>
              <a:rPr lang="ko-KR" altLang="en-US" sz="1600" b="1" dirty="0" smtClean="0">
                <a:latin typeface="HY강M" panose="02030600000101010101" pitchFamily="18" charset="-127"/>
                <a:ea typeface="HY강M" panose="02030600000101010101" pitchFamily="18" charset="-127"/>
              </a:rPr>
              <a:t>별관</a:t>
            </a:r>
            <a:endParaRPr lang="en-US" altLang="ko-KR" sz="1600" b="1" dirty="0" smtClean="0">
              <a:latin typeface="HY강M" panose="02030600000101010101" pitchFamily="18" charset="-127"/>
              <a:ea typeface="HY강M" panose="02030600000101010101" pitchFamily="18" charset="-127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ko-KR" altLang="en-US" sz="1600" b="1" dirty="0" smtClean="0">
                <a:latin typeface="HY강M" panose="02030600000101010101" pitchFamily="18" charset="-127"/>
                <a:ea typeface="HY강M" panose="02030600000101010101" pitchFamily="18" charset="-127"/>
              </a:rPr>
              <a:t>철거 후 </a:t>
            </a:r>
            <a:r>
              <a:rPr lang="en-US" altLang="ko-KR" sz="1600" b="1" dirty="0" smtClean="0">
                <a:latin typeface="HY강M" panose="02030600000101010101" pitchFamily="18" charset="-127"/>
                <a:ea typeface="HY강M" panose="02030600000101010101" pitchFamily="18" charset="-127"/>
              </a:rPr>
              <a:t>255mm</a:t>
            </a:r>
            <a:r>
              <a:rPr lang="ko-KR" altLang="en-US" sz="1600" b="1" dirty="0" smtClean="0">
                <a:latin typeface="HY강M" panose="02030600000101010101" pitchFamily="18" charset="-127"/>
                <a:ea typeface="HY강M" panose="02030600000101010101" pitchFamily="18" charset="-127"/>
              </a:rPr>
              <a:t>이중창 설치</a:t>
            </a:r>
            <a:endParaRPr lang="ko-KR" altLang="en-US" sz="1600" b="1" dirty="0"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28" name="직사각형 16"/>
          <p:cNvSpPr>
            <a:spLocks noChangeArrowheads="1"/>
          </p:cNvSpPr>
          <p:nvPr/>
        </p:nvSpPr>
        <p:spPr bwMode="auto">
          <a:xfrm>
            <a:off x="4373256" y="5735492"/>
            <a:ext cx="49781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ko-KR" sz="1600" b="1" dirty="0" smtClean="0">
                <a:latin typeface="HY강M" panose="02030600000101010101" pitchFamily="18" charset="-127"/>
                <a:ea typeface="HY강M" panose="02030600000101010101" pitchFamily="18" charset="-127"/>
              </a:rPr>
              <a:t>2014</a:t>
            </a:r>
            <a:r>
              <a:rPr lang="ko-KR" altLang="en-US" sz="1600" b="1" dirty="0" smtClean="0">
                <a:latin typeface="HY강M" panose="02030600000101010101" pitchFamily="18" charset="-127"/>
                <a:ea typeface="HY강M" panose="02030600000101010101" pitchFamily="18" charset="-127"/>
              </a:rPr>
              <a:t>년 </a:t>
            </a:r>
            <a:r>
              <a:rPr lang="ko-KR" altLang="en-US" sz="1600" b="1" dirty="0" err="1" smtClean="0">
                <a:latin typeface="HY강M" panose="02030600000101010101" pitchFamily="18" charset="-127"/>
                <a:ea typeface="HY강M" panose="02030600000101010101" pitchFamily="18" charset="-127"/>
              </a:rPr>
              <a:t>시공비지원</a:t>
            </a:r>
            <a:r>
              <a:rPr lang="ko-KR" altLang="en-US" sz="1600" b="1" dirty="0" smtClean="0">
                <a:latin typeface="HY강M" panose="02030600000101010101" pitchFamily="18" charset="-127"/>
                <a:ea typeface="HY강M" panose="02030600000101010101" pitchFamily="18" charset="-127"/>
              </a:rPr>
              <a:t> 시범사업</a:t>
            </a:r>
            <a:endParaRPr lang="en-US" altLang="ko-KR" sz="1600" b="1" dirty="0" smtClean="0">
              <a:latin typeface="HY강M" panose="02030600000101010101" pitchFamily="18" charset="-127"/>
              <a:ea typeface="HY강M" panose="02030600000101010101" pitchFamily="18" charset="-127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ko-KR" altLang="en-US" sz="1600" b="1" dirty="0" smtClean="0">
                <a:latin typeface="HY강M" panose="02030600000101010101" pitchFamily="18" charset="-127"/>
                <a:ea typeface="HY강M" panose="02030600000101010101" pitchFamily="18" charset="-127"/>
              </a:rPr>
              <a:t>경기도청 제</a:t>
            </a:r>
            <a:r>
              <a:rPr lang="en-US" altLang="ko-KR" sz="1600" b="1" dirty="0" smtClean="0">
                <a:latin typeface="HY강M" panose="02030600000101010101" pitchFamily="18" charset="-127"/>
                <a:ea typeface="HY강M" panose="02030600000101010101" pitchFamily="18" charset="-127"/>
              </a:rPr>
              <a:t>2</a:t>
            </a:r>
            <a:r>
              <a:rPr lang="ko-KR" altLang="en-US" sz="1600" b="1" dirty="0" smtClean="0">
                <a:latin typeface="HY강M" panose="02030600000101010101" pitchFamily="18" charset="-127"/>
                <a:ea typeface="HY강M" panose="02030600000101010101" pitchFamily="18" charset="-127"/>
              </a:rPr>
              <a:t>별관</a:t>
            </a:r>
            <a:endParaRPr lang="en-US" altLang="ko-KR" sz="1600" b="1" dirty="0" smtClean="0">
              <a:latin typeface="HY강M" panose="02030600000101010101" pitchFamily="18" charset="-127"/>
              <a:ea typeface="HY강M" panose="02030600000101010101" pitchFamily="18" charset="-127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ko-KR" altLang="en-US" sz="1600" b="1" dirty="0" err="1" smtClean="0">
                <a:latin typeface="HY강M" panose="02030600000101010101" pitchFamily="18" charset="-127"/>
                <a:ea typeface="HY강M" panose="02030600000101010101" pitchFamily="18" charset="-127"/>
              </a:rPr>
              <a:t>기존창</a:t>
            </a:r>
            <a:r>
              <a:rPr lang="ko-KR" altLang="en-US" sz="1600" b="1" dirty="0" smtClean="0">
                <a:latin typeface="HY강M" panose="02030600000101010101" pitchFamily="18" charset="-127"/>
                <a:ea typeface="HY강M" panose="02030600000101010101" pitchFamily="18" charset="-127"/>
              </a:rPr>
              <a:t> 내부에 덧창</a:t>
            </a:r>
            <a:r>
              <a:rPr lang="en-US" altLang="ko-KR" sz="1600" b="1" dirty="0" smtClean="0">
                <a:latin typeface="HY강M" panose="02030600000101010101" pitchFamily="18" charset="-127"/>
                <a:ea typeface="HY강M" panose="02030600000101010101" pitchFamily="18" charset="-127"/>
              </a:rPr>
              <a:t>(</a:t>
            </a:r>
            <a:r>
              <a:rPr lang="ko-KR" altLang="en-US" sz="1600" b="1" dirty="0" err="1" smtClean="0">
                <a:latin typeface="HY강M" panose="02030600000101010101" pitchFamily="18" charset="-127"/>
                <a:ea typeface="HY강M" panose="02030600000101010101" pitchFamily="18" charset="-127"/>
              </a:rPr>
              <a:t>브라인드내장</a:t>
            </a:r>
            <a:r>
              <a:rPr lang="en-US" altLang="ko-KR" sz="1600" b="1" dirty="0" smtClean="0">
                <a:latin typeface="HY강M" panose="02030600000101010101" pitchFamily="18" charset="-127"/>
                <a:ea typeface="HY강M" panose="02030600000101010101" pitchFamily="18" charset="-127"/>
              </a:rPr>
              <a:t>)</a:t>
            </a:r>
            <a:r>
              <a:rPr lang="ko-KR" altLang="en-US" sz="1600" b="1" dirty="0" smtClean="0">
                <a:latin typeface="HY강M" panose="02030600000101010101" pitchFamily="18" charset="-127"/>
                <a:ea typeface="HY강M" panose="02030600000101010101" pitchFamily="18" charset="-127"/>
              </a:rPr>
              <a:t> 설치</a:t>
            </a:r>
            <a:endParaRPr lang="ko-KR" altLang="en-US" sz="1600" b="1" dirty="0"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734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Line 11"/>
          <p:cNvSpPr>
            <a:spLocks noChangeShapeType="1"/>
          </p:cNvSpPr>
          <p:nvPr/>
        </p:nvSpPr>
        <p:spPr bwMode="auto">
          <a:xfrm>
            <a:off x="351962" y="17002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latinLnBrk="0"/>
            <a:endParaRPr kumimoji="0" lang="en-GB" sz="2400" dirty="0">
              <a:solidFill>
                <a:srgbClr val="4D4D4D"/>
              </a:solidFill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5" name="AutoShape 127"/>
          <p:cNvSpPr>
            <a:spLocks noChangeArrowheads="1"/>
          </p:cNvSpPr>
          <p:nvPr/>
        </p:nvSpPr>
        <p:spPr bwMode="auto">
          <a:xfrm>
            <a:off x="806292" y="1025877"/>
            <a:ext cx="4632136" cy="458908"/>
          </a:xfrm>
          <a:prstGeom prst="roundRect">
            <a:avLst>
              <a:gd name="adj" fmla="val 3093"/>
            </a:avLst>
          </a:prstGeom>
          <a:noFill/>
          <a:ln w="635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endParaRPr lang="ko-KR" altLang="en-US"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6" name="직사각형 25"/>
          <p:cNvSpPr>
            <a:spLocks noChangeArrowheads="1"/>
          </p:cNvSpPr>
          <p:nvPr/>
        </p:nvSpPr>
        <p:spPr bwMode="auto">
          <a:xfrm>
            <a:off x="790233" y="1025877"/>
            <a:ext cx="903767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ko-KR" altLang="en-US" sz="1600" b="1" dirty="0">
                <a:solidFill>
                  <a:schemeClr val="tx2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경기도청 제 </a:t>
            </a:r>
            <a:r>
              <a:rPr lang="en-US" altLang="ko-KR" sz="1600" b="1" dirty="0">
                <a:solidFill>
                  <a:schemeClr val="tx2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2</a:t>
            </a:r>
            <a:r>
              <a:rPr lang="ko-KR" altLang="en-US" sz="1600" b="1" dirty="0">
                <a:solidFill>
                  <a:schemeClr val="tx2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별관 </a:t>
            </a:r>
            <a:r>
              <a:rPr lang="ko-KR" altLang="en-US" sz="1600" b="1" dirty="0" err="1">
                <a:solidFill>
                  <a:schemeClr val="tx2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그린리모델링</a:t>
            </a:r>
            <a:r>
              <a:rPr lang="ko-KR" altLang="en-US" sz="1600" b="1" dirty="0">
                <a:solidFill>
                  <a:schemeClr val="tx2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 </a:t>
            </a:r>
            <a:endParaRPr lang="en-US" altLang="ko-KR" sz="1600" b="1" dirty="0" smtClean="0">
              <a:solidFill>
                <a:schemeClr val="tx2"/>
              </a:solidFill>
              <a:latin typeface="HY강M" panose="02030600000101010101" pitchFamily="18" charset="-127"/>
              <a:ea typeface="HY강M" panose="02030600000101010101" pitchFamily="18" charset="-127"/>
            </a:endParaRPr>
          </a:p>
          <a:p>
            <a:pPr indent="-279400" algn="just" fontAlgn="base">
              <a:lnSpc>
                <a:spcPct val="150000"/>
              </a:lnSpc>
            </a:pPr>
            <a:r>
              <a:rPr lang="ko-KR" altLang="en-US" sz="16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  </a:t>
            </a:r>
            <a:endParaRPr lang="ko-KR" altLang="en-US" sz="1600" kern="0" dirty="0">
              <a:solidFill>
                <a:srgbClr val="000000"/>
              </a:solidFill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pic>
        <p:nvPicPr>
          <p:cNvPr id="20" name="그림 19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338" y="354391"/>
            <a:ext cx="8439766" cy="409095"/>
          </a:xfrm>
          <a:prstGeom prst="rect">
            <a:avLst/>
          </a:prstGeom>
        </p:spPr>
      </p:pic>
      <p:pic>
        <p:nvPicPr>
          <p:cNvPr id="23" name="Picture 2" descr="C:\Users\min-ho\Desktop\2\20140920_1146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70" y="1889526"/>
            <a:ext cx="4258050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Users\min-ho\Desktop\2\20140927_1102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024" y="1889526"/>
            <a:ext cx="4256325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직사각형 24"/>
          <p:cNvSpPr/>
          <p:nvPr/>
        </p:nvSpPr>
        <p:spPr>
          <a:xfrm>
            <a:off x="755070" y="1889526"/>
            <a:ext cx="1682171" cy="29210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9pPr>
          </a:lstStyle>
          <a:p>
            <a:pPr algn="l">
              <a:defRPr/>
            </a:pPr>
            <a:r>
              <a:rPr lang="ko-KR" altLang="en-US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기존 창호</a:t>
            </a:r>
          </a:p>
        </p:txBody>
      </p:sp>
      <p:pic>
        <p:nvPicPr>
          <p:cNvPr id="26" name="Picture 4" descr="C:\Users\min-ho\Desktop\2\20140927_11054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70" y="4231088"/>
            <a:ext cx="4258050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 descr="C:\Users\min-ho\Desktop\2\20140927_13572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024" y="4231088"/>
            <a:ext cx="4256325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직사각형 27"/>
          <p:cNvSpPr/>
          <p:nvPr/>
        </p:nvSpPr>
        <p:spPr>
          <a:xfrm>
            <a:off x="5177024" y="1889526"/>
            <a:ext cx="1682172" cy="29210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9pPr>
          </a:lstStyle>
          <a:p>
            <a:pPr algn="l">
              <a:defRPr/>
            </a:pPr>
            <a:r>
              <a:rPr lang="ko-KR" altLang="en-US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하부 덧창 설치</a:t>
            </a:r>
          </a:p>
        </p:txBody>
      </p:sp>
      <p:sp>
        <p:nvSpPr>
          <p:cNvPr id="29" name="직사각형 28"/>
          <p:cNvSpPr/>
          <p:nvPr/>
        </p:nvSpPr>
        <p:spPr>
          <a:xfrm>
            <a:off x="5177024" y="4231088"/>
            <a:ext cx="1682172" cy="29210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9pPr>
          </a:lstStyle>
          <a:p>
            <a:pPr algn="l">
              <a:defRPr/>
            </a:pPr>
            <a:r>
              <a:rPr lang="ko-KR" altLang="en-US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상부 덧창 설치</a:t>
            </a:r>
          </a:p>
        </p:txBody>
      </p:sp>
      <p:sp>
        <p:nvSpPr>
          <p:cNvPr id="30" name="직사각형 29"/>
          <p:cNvSpPr/>
          <p:nvPr/>
        </p:nvSpPr>
        <p:spPr>
          <a:xfrm>
            <a:off x="755070" y="4231088"/>
            <a:ext cx="1682171" cy="29210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9pPr>
          </a:lstStyle>
          <a:p>
            <a:pPr algn="l">
              <a:defRPr/>
            </a:pPr>
            <a:r>
              <a:rPr lang="ko-KR" altLang="en-US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덧창 </a:t>
            </a:r>
          </a:p>
        </p:txBody>
      </p:sp>
      <p:sp>
        <p:nvSpPr>
          <p:cNvPr id="31" name="직사각형 30"/>
          <p:cNvSpPr>
            <a:spLocks noChangeArrowheads="1"/>
          </p:cNvSpPr>
          <p:nvPr/>
        </p:nvSpPr>
        <p:spPr bwMode="auto">
          <a:xfrm>
            <a:off x="834434" y="1457726"/>
            <a:ext cx="884218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9pPr>
          </a:lstStyle>
          <a:p>
            <a:pPr algn="l" eaLnBrk="1" hangingPunct="1"/>
            <a:r>
              <a:rPr lang="en-US" altLang="ko-KR" sz="13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– </a:t>
            </a:r>
            <a:r>
              <a:rPr lang="ko-KR" altLang="en-US" sz="13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시공 </a:t>
            </a:r>
            <a:r>
              <a:rPr lang="en-US" altLang="ko-KR" sz="13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3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중공층</a:t>
            </a:r>
            <a:r>
              <a:rPr lang="ko-KR" altLang="en-US" sz="13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블라인드</a:t>
            </a:r>
            <a:r>
              <a:rPr lang="en-US" altLang="ko-KR" sz="13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+AL. </a:t>
            </a:r>
            <a:r>
              <a:rPr lang="ko-KR" altLang="en-US" sz="13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복합창</a:t>
            </a:r>
            <a:r>
              <a:rPr lang="ko-KR" altLang="en-US" sz="13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덧댐</a:t>
            </a:r>
            <a:endParaRPr lang="ko-KR" altLang="en-US" sz="13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34441" y="353697"/>
            <a:ext cx="3858749" cy="39241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6350">
              <a:bevelT w="0" h="0"/>
            </a:sp3d>
          </a:bodyPr>
          <a:lstStyle/>
          <a:p>
            <a:r>
              <a:rPr lang="ko-KR" altLang="en-US" sz="1950" spc="-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anose="02030600000101010101" pitchFamily="18" charset="-127"/>
                <a:ea typeface="HY강M" panose="02030600000101010101" pitchFamily="18" charset="-127"/>
              </a:rPr>
              <a:t>창호 </a:t>
            </a:r>
            <a:r>
              <a:rPr lang="ko-KR" altLang="en-US" sz="1950" spc="-5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anose="02030600000101010101" pitchFamily="18" charset="-127"/>
                <a:ea typeface="HY강M" panose="02030600000101010101" pitchFamily="18" charset="-127"/>
              </a:rPr>
              <a:t>그린리모델링</a:t>
            </a:r>
            <a:r>
              <a:rPr lang="ko-KR" altLang="en-US" sz="1950" spc="-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anose="02030600000101010101" pitchFamily="18" charset="-127"/>
                <a:ea typeface="HY강M" panose="02030600000101010101" pitchFamily="18" charset="-127"/>
              </a:rPr>
              <a:t> 사례</a:t>
            </a:r>
            <a:r>
              <a:rPr lang="en-US" altLang="ko-KR" sz="1950" spc="-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anose="02030600000101010101" pitchFamily="18" charset="-127"/>
                <a:ea typeface="HY강M" panose="02030600000101010101" pitchFamily="18" charset="-127"/>
              </a:rPr>
              <a:t>(</a:t>
            </a:r>
            <a:r>
              <a:rPr lang="ko-KR" altLang="en-US" sz="1950" spc="-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anose="02030600000101010101" pitchFamily="18" charset="-127"/>
                <a:ea typeface="HY강M" panose="02030600000101010101" pitchFamily="18" charset="-127"/>
              </a:rPr>
              <a:t>경기도청</a:t>
            </a:r>
            <a:r>
              <a:rPr lang="en-US" altLang="ko-KR" sz="1950" spc="-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anose="02030600000101010101" pitchFamily="18" charset="-127"/>
                <a:ea typeface="HY강M" panose="02030600000101010101" pitchFamily="18" charset="-127"/>
              </a:rPr>
              <a:t>)</a:t>
            </a:r>
            <a:endParaRPr lang="ko-KR" altLang="en-US" sz="1950" spc="-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1997665" y="369147"/>
            <a:ext cx="368422" cy="369332"/>
          </a:xfrm>
          <a:prstGeom prst="rect">
            <a:avLst/>
          </a:prstGeom>
          <a:solidFill>
            <a:srgbClr val="006600"/>
          </a:solidFill>
        </p:spPr>
        <p:txBody>
          <a:bodyPr wrap="square">
            <a:spAutoFit/>
          </a:bodyPr>
          <a:lstStyle/>
          <a:p>
            <a:r>
              <a:rPr lang="en-US" altLang="ko-KR" spc="-20" dirty="0">
                <a:solidFill>
                  <a:schemeClr val="bg1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2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509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Line 11"/>
          <p:cNvSpPr>
            <a:spLocks noChangeShapeType="1"/>
          </p:cNvSpPr>
          <p:nvPr/>
        </p:nvSpPr>
        <p:spPr bwMode="auto">
          <a:xfrm>
            <a:off x="351962" y="17002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latinLnBrk="0"/>
            <a:endParaRPr kumimoji="0" lang="en-GB" sz="2400" dirty="0">
              <a:solidFill>
                <a:srgbClr val="4D4D4D"/>
              </a:solidFill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5" name="AutoShape 127"/>
          <p:cNvSpPr>
            <a:spLocks noChangeArrowheads="1"/>
          </p:cNvSpPr>
          <p:nvPr/>
        </p:nvSpPr>
        <p:spPr bwMode="auto">
          <a:xfrm>
            <a:off x="806292" y="1025877"/>
            <a:ext cx="4632136" cy="458908"/>
          </a:xfrm>
          <a:prstGeom prst="roundRect">
            <a:avLst>
              <a:gd name="adj" fmla="val 3093"/>
            </a:avLst>
          </a:prstGeom>
          <a:noFill/>
          <a:ln w="635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endParaRPr lang="ko-KR" altLang="en-US"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6" name="직사각형 25"/>
          <p:cNvSpPr>
            <a:spLocks noChangeArrowheads="1"/>
          </p:cNvSpPr>
          <p:nvPr/>
        </p:nvSpPr>
        <p:spPr bwMode="auto">
          <a:xfrm>
            <a:off x="790233" y="1025877"/>
            <a:ext cx="903767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ko-KR" altLang="en-US" sz="1600" b="1" dirty="0">
                <a:solidFill>
                  <a:schemeClr val="tx2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경기도청 제 </a:t>
            </a:r>
            <a:r>
              <a:rPr lang="en-US" altLang="ko-KR" sz="1600" b="1" dirty="0">
                <a:solidFill>
                  <a:schemeClr val="tx2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2</a:t>
            </a:r>
            <a:r>
              <a:rPr lang="ko-KR" altLang="en-US" sz="1600" b="1" dirty="0">
                <a:solidFill>
                  <a:schemeClr val="tx2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별관 </a:t>
            </a:r>
            <a:r>
              <a:rPr lang="ko-KR" altLang="en-US" sz="1600" b="1" dirty="0" err="1">
                <a:solidFill>
                  <a:schemeClr val="tx2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그린리모델링</a:t>
            </a:r>
            <a:r>
              <a:rPr lang="ko-KR" altLang="en-US" sz="1600" b="1" dirty="0">
                <a:solidFill>
                  <a:schemeClr val="tx2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 </a:t>
            </a:r>
            <a:endParaRPr lang="en-US" altLang="ko-KR" sz="1600" b="1" dirty="0" smtClean="0">
              <a:solidFill>
                <a:schemeClr val="tx2"/>
              </a:solidFill>
              <a:latin typeface="HY강M" panose="02030600000101010101" pitchFamily="18" charset="-127"/>
              <a:ea typeface="HY강M" panose="02030600000101010101" pitchFamily="18" charset="-127"/>
            </a:endParaRPr>
          </a:p>
          <a:p>
            <a:pPr indent="-279400" algn="just" fontAlgn="base">
              <a:lnSpc>
                <a:spcPct val="150000"/>
              </a:lnSpc>
            </a:pPr>
            <a:r>
              <a:rPr lang="ko-KR" altLang="en-US" sz="16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  </a:t>
            </a:r>
            <a:endParaRPr lang="ko-KR" altLang="en-US" sz="1600" kern="0" dirty="0">
              <a:solidFill>
                <a:srgbClr val="000000"/>
              </a:solidFill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pic>
        <p:nvPicPr>
          <p:cNvPr id="20" name="그림 19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338" y="354391"/>
            <a:ext cx="8439766" cy="40909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734441" y="353697"/>
            <a:ext cx="3858749" cy="39241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6350">
              <a:bevelT w="0" h="0"/>
            </a:sp3d>
          </a:bodyPr>
          <a:lstStyle/>
          <a:p>
            <a:r>
              <a:rPr lang="ko-KR" altLang="en-US" sz="1950" spc="-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anose="02030600000101010101" pitchFamily="18" charset="-127"/>
                <a:ea typeface="HY강M" panose="02030600000101010101" pitchFamily="18" charset="-127"/>
              </a:rPr>
              <a:t>창호 </a:t>
            </a:r>
            <a:r>
              <a:rPr lang="ko-KR" altLang="en-US" sz="1950" spc="-5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anose="02030600000101010101" pitchFamily="18" charset="-127"/>
                <a:ea typeface="HY강M" panose="02030600000101010101" pitchFamily="18" charset="-127"/>
              </a:rPr>
              <a:t>그린리모델링</a:t>
            </a:r>
            <a:r>
              <a:rPr lang="ko-KR" altLang="en-US" sz="1950" spc="-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anose="02030600000101010101" pitchFamily="18" charset="-127"/>
                <a:ea typeface="HY강M" panose="02030600000101010101" pitchFamily="18" charset="-127"/>
              </a:rPr>
              <a:t> 사례</a:t>
            </a:r>
            <a:r>
              <a:rPr lang="en-US" altLang="ko-KR" sz="1950" spc="-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anose="02030600000101010101" pitchFamily="18" charset="-127"/>
                <a:ea typeface="HY강M" panose="02030600000101010101" pitchFamily="18" charset="-127"/>
              </a:rPr>
              <a:t>(</a:t>
            </a:r>
            <a:r>
              <a:rPr lang="ko-KR" altLang="en-US" sz="1950" spc="-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anose="02030600000101010101" pitchFamily="18" charset="-127"/>
                <a:ea typeface="HY강M" panose="02030600000101010101" pitchFamily="18" charset="-127"/>
              </a:rPr>
              <a:t>경기도청</a:t>
            </a:r>
            <a:r>
              <a:rPr lang="en-US" altLang="ko-KR" sz="1950" spc="-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anose="02030600000101010101" pitchFamily="18" charset="-127"/>
                <a:ea typeface="HY강M" panose="02030600000101010101" pitchFamily="18" charset="-127"/>
              </a:rPr>
              <a:t>)</a:t>
            </a:r>
            <a:endParaRPr lang="ko-KR" altLang="en-US" sz="1950" spc="-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1997665" y="369147"/>
            <a:ext cx="368422" cy="369332"/>
          </a:xfrm>
          <a:prstGeom prst="rect">
            <a:avLst/>
          </a:prstGeom>
          <a:solidFill>
            <a:srgbClr val="006600"/>
          </a:solidFill>
        </p:spPr>
        <p:txBody>
          <a:bodyPr wrap="square">
            <a:spAutoFit/>
          </a:bodyPr>
          <a:lstStyle/>
          <a:p>
            <a:r>
              <a:rPr lang="en-US" altLang="ko-KR" spc="-20" dirty="0">
                <a:solidFill>
                  <a:schemeClr val="bg1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2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19" name="Picture 5" descr="C:\Users\min-ho\Desktop\2\20141021_165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41" y="1742836"/>
            <a:ext cx="7792712" cy="413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505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579702" y="1600200"/>
            <a:ext cx="869553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latinLnBrk="0" hangingPunct="1">
              <a:spcBef>
                <a:spcPct val="50000"/>
              </a:spcBef>
            </a:pPr>
            <a:endParaRPr kumimoji="0" lang="en-US" dirty="0">
              <a:solidFill>
                <a:srgbClr val="4D4D4D"/>
              </a:solidFill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44035" name="Line 11"/>
          <p:cNvSpPr>
            <a:spLocks noChangeShapeType="1"/>
          </p:cNvSpPr>
          <p:nvPr/>
        </p:nvSpPr>
        <p:spPr bwMode="auto">
          <a:xfrm>
            <a:off x="351962" y="17002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latinLnBrk="0"/>
            <a:endParaRPr kumimoji="0" lang="en-GB" sz="2400" dirty="0">
              <a:solidFill>
                <a:srgbClr val="4D4D4D"/>
              </a:solidFill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2389955" y="361906"/>
            <a:ext cx="28985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병원 </a:t>
            </a:r>
            <a:r>
              <a:rPr lang="ko-KR" altLang="en-US" sz="2400" b="1" dirty="0" err="1" smtClean="0">
                <a:latin typeface="굴림" panose="020B0600000101010101" pitchFamily="50" charset="-127"/>
                <a:ea typeface="굴림" panose="020B0600000101010101" pitchFamily="50" charset="-127"/>
              </a:rPr>
              <a:t>리모델링</a:t>
            </a:r>
            <a:r>
              <a:rPr lang="ko-KR" altLang="en-US" sz="24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 사례 </a:t>
            </a:r>
            <a:endParaRPr lang="ko-KR" altLang="en-US" sz="24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1190088" y="1068388"/>
            <a:ext cx="7734477" cy="3023202"/>
            <a:chOff x="666750" y="868363"/>
            <a:chExt cx="7513625" cy="3140771"/>
          </a:xfrm>
        </p:grpSpPr>
        <p:sp>
          <p:nvSpPr>
            <p:cNvPr id="28" name="직사각형 16"/>
            <p:cNvSpPr>
              <a:spLocks noChangeArrowheads="1"/>
            </p:cNvSpPr>
            <p:nvPr/>
          </p:nvSpPr>
          <p:spPr bwMode="auto">
            <a:xfrm>
              <a:off x="3708370" y="3657414"/>
              <a:ext cx="1238310" cy="351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600" b="1" dirty="0">
                  <a:latin typeface="HY강M" panose="02030600000101010101" pitchFamily="18" charset="-127"/>
                  <a:ea typeface="HY강M" panose="02030600000101010101" pitchFamily="18" charset="-127"/>
                </a:rPr>
                <a:t>신길 </a:t>
              </a:r>
              <a:r>
                <a:rPr lang="en-US" altLang="ko-KR" sz="1600" b="1" dirty="0">
                  <a:latin typeface="HY강M" panose="02030600000101010101" pitchFamily="18" charset="-127"/>
                  <a:ea typeface="HY강M" panose="02030600000101010101" pitchFamily="18" charset="-127"/>
                </a:rPr>
                <a:t>00</a:t>
              </a:r>
              <a:r>
                <a:rPr lang="ko-KR" altLang="en-US" sz="1600" b="1" dirty="0">
                  <a:latin typeface="HY강M" panose="02030600000101010101" pitchFamily="18" charset="-127"/>
                  <a:ea typeface="HY강M" panose="02030600000101010101" pitchFamily="18" charset="-127"/>
                </a:rPr>
                <a:t>병원</a:t>
              </a:r>
            </a:p>
          </p:txBody>
        </p:sp>
        <p:sp>
          <p:nvSpPr>
            <p:cNvPr id="29" name="직사각형 17"/>
            <p:cNvSpPr>
              <a:spLocks noChangeArrowheads="1"/>
            </p:cNvSpPr>
            <p:nvPr/>
          </p:nvSpPr>
          <p:spPr bwMode="auto">
            <a:xfrm>
              <a:off x="6365890" y="3542621"/>
              <a:ext cx="1814485" cy="351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600" b="1" dirty="0">
                  <a:latin typeface="HY강M" panose="02030600000101010101" pitchFamily="18" charset="-127"/>
                  <a:ea typeface="HY강M" panose="02030600000101010101" pitchFamily="18" charset="-127"/>
                </a:rPr>
                <a:t>중앙대학교 의과대</a:t>
              </a:r>
            </a:p>
          </p:txBody>
        </p:sp>
        <p:pic>
          <p:nvPicPr>
            <p:cNvPr id="30" name="그림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750" y="868363"/>
              <a:ext cx="448627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직사각형 30"/>
            <p:cNvSpPr/>
            <p:nvPr/>
          </p:nvSpPr>
          <p:spPr>
            <a:xfrm>
              <a:off x="3708400" y="868363"/>
              <a:ext cx="1428750" cy="328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HY강M" panose="02030600000101010101" pitchFamily="18" charset="-127"/>
                <a:ea typeface="HY강M" panose="02030600000101010101" pitchFamily="18" charset="-127"/>
              </a:endParaRPr>
            </a:p>
          </p:txBody>
        </p:sp>
        <p:pic>
          <p:nvPicPr>
            <p:cNvPr id="32" name="그림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38" r="23750"/>
            <a:stretch>
              <a:fillRect/>
            </a:stretch>
          </p:blipFill>
          <p:spPr bwMode="auto">
            <a:xfrm>
              <a:off x="5786555" y="1520790"/>
              <a:ext cx="2343150" cy="1882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그림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5" t="26410" r="37115" b="20409"/>
            <a:stretch>
              <a:fillRect/>
            </a:stretch>
          </p:blipFill>
          <p:spPr bwMode="auto">
            <a:xfrm>
              <a:off x="666750" y="1401066"/>
              <a:ext cx="4219889" cy="2169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" name="그림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40" y="4221088"/>
            <a:ext cx="8219293" cy="2088232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927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579702" y="1600200"/>
            <a:ext cx="869553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latinLnBrk="0" hangingPunct="1">
              <a:spcBef>
                <a:spcPct val="50000"/>
              </a:spcBef>
            </a:pPr>
            <a:endParaRPr kumimoji="0" lang="en-US" dirty="0">
              <a:solidFill>
                <a:srgbClr val="4D4D4D"/>
              </a:solidFill>
              <a:latin typeface="Times" pitchFamily="18" charset="0"/>
            </a:endParaRPr>
          </a:p>
        </p:txBody>
      </p:sp>
      <p:sp>
        <p:nvSpPr>
          <p:cNvPr id="44035" name="Line 11"/>
          <p:cNvSpPr>
            <a:spLocks noChangeShapeType="1"/>
          </p:cNvSpPr>
          <p:nvPr/>
        </p:nvSpPr>
        <p:spPr bwMode="auto">
          <a:xfrm>
            <a:off x="351962" y="17002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latinLnBrk="0"/>
            <a:endParaRPr kumimoji="0" lang="en-GB" sz="2400" dirty="0">
              <a:solidFill>
                <a:srgbClr val="4D4D4D"/>
              </a:solidFill>
              <a:latin typeface="Arial" pitchFamily="34" charset="0"/>
              <a:ea typeface="ＭＳ Ｐゴシック" pitchFamily="-96" charset="-128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742905" y="1124744"/>
            <a:ext cx="9078009" cy="5328592"/>
          </a:xfrm>
        </p:spPr>
        <p:txBody>
          <a:bodyPr/>
          <a:lstStyle/>
          <a:p>
            <a:r>
              <a:rPr lang="ko-KR" altLang="en-US" sz="2000" dirty="0" smtClean="0">
                <a:ea typeface="ＭＳ Ｐゴシック" pitchFamily="34" charset="-128"/>
              </a:rPr>
              <a:t>적용 공법 </a:t>
            </a:r>
            <a:r>
              <a:rPr lang="en-US" altLang="ko-KR" sz="2000" dirty="0" smtClean="0">
                <a:ea typeface="ＭＳ Ｐゴシック" pitchFamily="34" charset="-128"/>
              </a:rPr>
              <a:t>: </a:t>
            </a:r>
            <a:r>
              <a:rPr lang="ko-KR" altLang="en-US" sz="2000" dirty="0" smtClean="0">
                <a:ea typeface="ＭＳ Ｐゴシック" pitchFamily="34" charset="-128"/>
              </a:rPr>
              <a:t>비단열바 </a:t>
            </a:r>
            <a:r>
              <a:rPr lang="en-US" altLang="ko-KR" sz="2000" dirty="0" smtClean="0">
                <a:ea typeface="ＭＳ Ｐゴシック" pitchFamily="34" charset="-128"/>
                <a:sym typeface="Wingdings" panose="05000000000000000000" pitchFamily="2" charset="2"/>
              </a:rPr>
              <a:t> </a:t>
            </a:r>
            <a:r>
              <a:rPr lang="ko-KR" altLang="en-US" sz="2000" dirty="0" smtClean="0">
                <a:ea typeface="ＭＳ Ｐゴシック" pitchFamily="34" charset="-128"/>
                <a:sym typeface="Wingdings" panose="05000000000000000000" pitchFamily="2" charset="2"/>
              </a:rPr>
              <a:t>단열복합 바 </a:t>
            </a:r>
            <a:r>
              <a:rPr lang="en-US" altLang="ko-KR" sz="2000" dirty="0" smtClean="0">
                <a:ea typeface="ＭＳ Ｐゴシック" pitchFamily="34" charset="-128"/>
                <a:sym typeface="Wingdings" panose="05000000000000000000" pitchFamily="2" charset="2"/>
              </a:rPr>
              <a:t>+ </a:t>
            </a:r>
            <a:r>
              <a:rPr lang="ko-KR" altLang="en-US" sz="2000" dirty="0" smtClean="0">
                <a:ea typeface="ＭＳ Ｐゴシック" pitchFamily="34" charset="-128"/>
                <a:sym typeface="Wingdings" panose="05000000000000000000" pitchFamily="2" charset="2"/>
              </a:rPr>
              <a:t>유리추가</a:t>
            </a:r>
            <a:endParaRPr lang="en-GB" sz="2000" dirty="0" smtClean="0">
              <a:ea typeface="ＭＳ Ｐゴシック" pitchFamily="34" charset="-128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71" y="1618973"/>
            <a:ext cx="7982387" cy="4682437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2151562" y="476673"/>
            <a:ext cx="68082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ALT-2   </a:t>
            </a:r>
            <a:r>
              <a:rPr lang="ko-KR" altLang="en-US" sz="24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프레임 단열</a:t>
            </a:r>
            <a:r>
              <a:rPr lang="en-US" altLang="ko-KR" sz="24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(PS)+</a:t>
            </a:r>
            <a:r>
              <a:rPr lang="ko-KR" altLang="en-US" sz="24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유리 추가 보완</a:t>
            </a:r>
            <a:r>
              <a:rPr lang="en-US" altLang="ko-KR" sz="24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 </a:t>
            </a:r>
            <a:r>
              <a:rPr lang="ko-KR" altLang="en-US" sz="24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시스템</a:t>
            </a:r>
            <a:endParaRPr lang="ko-KR" altLang="en-US" sz="2400" b="1" dirty="0">
              <a:solidFill>
                <a:schemeClr val="tx1">
                  <a:lumMod val="50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Aharoni" panose="02010803020104030203" pitchFamily="2" charset="-79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135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4"/>
          <p:cNvSpPr>
            <a:spLocks noChangeArrowheads="1"/>
          </p:cNvSpPr>
          <p:nvPr/>
        </p:nvSpPr>
        <p:spPr bwMode="auto">
          <a:xfrm>
            <a:off x="2163906" y="2276476"/>
            <a:ext cx="6874804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1pPr>
            <a:lvl2pPr marL="742950" indent="-285750" eaLnBrk="0" hangingPunct="0">
              <a:lnSpc>
                <a:spcPct val="110000"/>
              </a:lnSpc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2pPr>
            <a:lvl3pPr marL="1143000" indent="-228600"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3pPr>
            <a:lvl4pPr marL="1600200" indent="-228600" eaLnBrk="0" hangingPunct="0">
              <a:lnSpc>
                <a:spcPct val="110000"/>
              </a:lnSpc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4pPr>
            <a:lvl5pPr marL="2057400" indent="-228600" eaLnBrk="0" hangingPunct="0">
              <a:lnSpc>
                <a:spcPct val="110000"/>
              </a:lnSpc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en-US" altLang="ko-KR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Green Remodelling </a:t>
            </a:r>
            <a:r>
              <a:rPr lang="ko-KR" altLang="en-US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사업자 취득 </a:t>
            </a:r>
            <a:r>
              <a:rPr lang="en-US" altLang="ko-KR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(</a:t>
            </a:r>
            <a:r>
              <a:rPr lang="ko-KR" altLang="en-US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한국 시설 안전공단</a:t>
            </a:r>
            <a:r>
              <a:rPr lang="en-US" altLang="ko-KR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)</a:t>
            </a:r>
            <a:endParaRPr lang="ko-KR" altLang="en-US" sz="1200" b="1">
              <a:solidFill>
                <a:srgbClr val="000000"/>
              </a:solidFill>
              <a:latin typeface="HY헤드라인M" pitchFamily="18" charset="-127"/>
              <a:ea typeface="HY헤드라인M" pitchFamily="18" charset="-127"/>
              <a:cs typeface="Arial" pitchFamily="34" charset="0"/>
              <a:sym typeface="Wingdings" pitchFamily="2" charset="2"/>
            </a:endParaRPr>
          </a:p>
        </p:txBody>
      </p:sp>
      <p:grpSp>
        <p:nvGrpSpPr>
          <p:cNvPr id="10244" name="Group 5"/>
          <p:cNvGrpSpPr>
            <a:grpSpLocks/>
          </p:cNvGrpSpPr>
          <p:nvPr/>
        </p:nvGrpSpPr>
        <p:grpSpPr bwMode="auto">
          <a:xfrm>
            <a:off x="899040" y="1555750"/>
            <a:ext cx="8115512" cy="4681538"/>
            <a:chOff x="521" y="980"/>
            <a:chExt cx="4703" cy="2949"/>
          </a:xfrm>
        </p:grpSpPr>
        <p:sp>
          <p:nvSpPr>
            <p:cNvPr id="10248" name="Rectangle 6"/>
            <p:cNvSpPr>
              <a:spLocks noChangeArrowheads="1"/>
            </p:cNvSpPr>
            <p:nvPr/>
          </p:nvSpPr>
          <p:spPr bwMode="auto">
            <a:xfrm>
              <a:off x="521" y="980"/>
              <a:ext cx="71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endParaRPr lang="ko-KR" alt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49" name="Rectangle 8"/>
            <p:cNvSpPr>
              <a:spLocks noChangeArrowheads="1"/>
            </p:cNvSpPr>
            <p:nvPr/>
          </p:nvSpPr>
          <p:spPr bwMode="auto">
            <a:xfrm>
              <a:off x="521" y="1207"/>
              <a:ext cx="71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endParaRPr lang="ko-KR" alt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50" name="Rectangle 10"/>
            <p:cNvSpPr>
              <a:spLocks noChangeArrowheads="1"/>
            </p:cNvSpPr>
            <p:nvPr/>
          </p:nvSpPr>
          <p:spPr bwMode="auto">
            <a:xfrm>
              <a:off x="521" y="1434"/>
              <a:ext cx="71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endParaRPr lang="ko-KR" alt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51" name="Rectangle 12"/>
            <p:cNvSpPr>
              <a:spLocks noChangeArrowheads="1"/>
            </p:cNvSpPr>
            <p:nvPr/>
          </p:nvSpPr>
          <p:spPr bwMode="auto">
            <a:xfrm>
              <a:off x="521" y="1661"/>
              <a:ext cx="71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endParaRPr lang="ko-KR" alt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52" name="Rectangle 14"/>
            <p:cNvSpPr>
              <a:spLocks noChangeArrowheads="1"/>
            </p:cNvSpPr>
            <p:nvPr/>
          </p:nvSpPr>
          <p:spPr bwMode="auto">
            <a:xfrm>
              <a:off x="521" y="1888"/>
              <a:ext cx="71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endParaRPr lang="ko-KR" alt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53" name="Rectangle 16"/>
            <p:cNvSpPr>
              <a:spLocks noChangeArrowheads="1"/>
            </p:cNvSpPr>
            <p:nvPr/>
          </p:nvSpPr>
          <p:spPr bwMode="auto">
            <a:xfrm>
              <a:off x="521" y="2115"/>
              <a:ext cx="71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endParaRPr lang="ko-KR" alt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54" name="Rectangle 21"/>
            <p:cNvSpPr>
              <a:spLocks noChangeArrowheads="1"/>
            </p:cNvSpPr>
            <p:nvPr/>
          </p:nvSpPr>
          <p:spPr bwMode="auto">
            <a:xfrm>
              <a:off x="521" y="2342"/>
              <a:ext cx="719" cy="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endParaRPr lang="ko-KR" alt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55" name="Rectangle 23"/>
            <p:cNvSpPr>
              <a:spLocks noChangeArrowheads="1"/>
            </p:cNvSpPr>
            <p:nvPr/>
          </p:nvSpPr>
          <p:spPr bwMode="auto">
            <a:xfrm>
              <a:off x="521" y="2567"/>
              <a:ext cx="71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endParaRPr lang="ko-KR" alt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56" name="Rectangle 25"/>
            <p:cNvSpPr>
              <a:spLocks noChangeArrowheads="1"/>
            </p:cNvSpPr>
            <p:nvPr/>
          </p:nvSpPr>
          <p:spPr bwMode="auto">
            <a:xfrm>
              <a:off x="521" y="2794"/>
              <a:ext cx="71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endParaRPr lang="ko-KR" alt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57" name="Rectangle 27"/>
            <p:cNvSpPr>
              <a:spLocks noChangeArrowheads="1"/>
            </p:cNvSpPr>
            <p:nvPr/>
          </p:nvSpPr>
          <p:spPr bwMode="auto">
            <a:xfrm>
              <a:off x="521" y="3021"/>
              <a:ext cx="71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endParaRPr lang="ko-KR" alt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58" name="Rectangle 28"/>
            <p:cNvSpPr>
              <a:spLocks noChangeArrowheads="1"/>
            </p:cNvSpPr>
            <p:nvPr/>
          </p:nvSpPr>
          <p:spPr bwMode="auto">
            <a:xfrm>
              <a:off x="1240" y="3021"/>
              <a:ext cx="398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endParaRPr lang="ko-KR" alt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59" name="Rectangle 29"/>
            <p:cNvSpPr>
              <a:spLocks noChangeArrowheads="1"/>
            </p:cNvSpPr>
            <p:nvPr/>
          </p:nvSpPr>
          <p:spPr bwMode="auto">
            <a:xfrm>
              <a:off x="521" y="3248"/>
              <a:ext cx="71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endParaRPr lang="ko-KR" alt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60" name="Rectangle 30"/>
            <p:cNvSpPr>
              <a:spLocks noChangeArrowheads="1"/>
            </p:cNvSpPr>
            <p:nvPr/>
          </p:nvSpPr>
          <p:spPr bwMode="auto">
            <a:xfrm>
              <a:off x="1240" y="3248"/>
              <a:ext cx="398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endParaRPr lang="ko-KR" alt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61" name="Rectangle 31"/>
            <p:cNvSpPr>
              <a:spLocks noChangeArrowheads="1"/>
            </p:cNvSpPr>
            <p:nvPr/>
          </p:nvSpPr>
          <p:spPr bwMode="auto">
            <a:xfrm>
              <a:off x="521" y="3475"/>
              <a:ext cx="71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endParaRPr lang="ko-KR" alt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62" name="Rectangle 32"/>
            <p:cNvSpPr>
              <a:spLocks noChangeArrowheads="1"/>
            </p:cNvSpPr>
            <p:nvPr/>
          </p:nvSpPr>
          <p:spPr bwMode="auto">
            <a:xfrm>
              <a:off x="1240" y="3475"/>
              <a:ext cx="398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endParaRPr lang="ko-KR" alt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63" name="Rectangle 36"/>
            <p:cNvSpPr>
              <a:spLocks noChangeArrowheads="1"/>
            </p:cNvSpPr>
            <p:nvPr/>
          </p:nvSpPr>
          <p:spPr bwMode="auto">
            <a:xfrm>
              <a:off x="521" y="3702"/>
              <a:ext cx="719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endParaRPr lang="ko-KR" alt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64" name="Rectangle 37"/>
            <p:cNvSpPr>
              <a:spLocks noChangeArrowheads="1"/>
            </p:cNvSpPr>
            <p:nvPr/>
          </p:nvSpPr>
          <p:spPr bwMode="auto">
            <a:xfrm>
              <a:off x="1240" y="3702"/>
              <a:ext cx="398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282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1pPr>
              <a:lvl2pPr marL="742950" indent="-285750" eaLnBrk="0" hangingPunct="0">
                <a:lnSpc>
                  <a:spcPct val="110000"/>
                </a:lnSpc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2pPr>
              <a:lvl3pPr marL="1143000" indent="-228600" eaLnBrk="0" hangingPunct="0">
                <a:lnSpc>
                  <a:spcPct val="110000"/>
                </a:lnSpc>
                <a:buClr>
                  <a:schemeClr val="tx1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3pPr>
              <a:lvl4pPr marL="1600200" indent="-228600" eaLnBrk="0" hangingPunct="0">
                <a:lnSpc>
                  <a:spcPct val="110000"/>
                </a:lnSpc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4pPr>
              <a:lvl5pPr marL="2057400" indent="-228600" eaLnBrk="0" hangingPunct="0">
                <a:lnSpc>
                  <a:spcPct val="110000"/>
                </a:lnSpc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sym typeface="굴림" pitchFamily="50" charset="-127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FontTx/>
                <a:buNone/>
              </a:pPr>
              <a:endParaRPr lang="ko-KR" altLang="en-US" sz="240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265" name="AutoShape 38"/>
            <p:cNvCxnSpPr>
              <a:cxnSpLocks noChangeShapeType="1"/>
            </p:cNvCxnSpPr>
            <p:nvPr/>
          </p:nvCxnSpPr>
          <p:spPr bwMode="auto">
            <a:xfrm>
              <a:off x="521" y="1207"/>
              <a:ext cx="4703" cy="1"/>
            </a:xfrm>
            <a:prstGeom prst="straightConnector1">
              <a:avLst/>
            </a:prstGeom>
            <a:noFill/>
            <a:ln w="126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66" name="AutoShape 39"/>
            <p:cNvCxnSpPr>
              <a:cxnSpLocks noChangeShapeType="1"/>
            </p:cNvCxnSpPr>
            <p:nvPr/>
          </p:nvCxnSpPr>
          <p:spPr bwMode="auto">
            <a:xfrm>
              <a:off x="521" y="1434"/>
              <a:ext cx="4703" cy="1"/>
            </a:xfrm>
            <a:prstGeom prst="straightConnector1">
              <a:avLst/>
            </a:prstGeom>
            <a:noFill/>
            <a:ln w="126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" name="AutoShape 53"/>
            <p:cNvCxnSpPr>
              <a:cxnSpLocks noChangeShapeType="1"/>
            </p:cNvCxnSpPr>
            <p:nvPr/>
          </p:nvCxnSpPr>
          <p:spPr bwMode="auto">
            <a:xfrm>
              <a:off x="521" y="980"/>
              <a:ext cx="1" cy="682"/>
            </a:xfrm>
            <a:prstGeom prst="straightConnector1">
              <a:avLst/>
            </a:prstGeom>
            <a:ln w="19050"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268" name="AutoShape 54"/>
            <p:cNvCxnSpPr>
              <a:cxnSpLocks noChangeShapeType="1"/>
            </p:cNvCxnSpPr>
            <p:nvPr/>
          </p:nvCxnSpPr>
          <p:spPr bwMode="auto">
            <a:xfrm>
              <a:off x="5224" y="980"/>
              <a:ext cx="0" cy="682"/>
            </a:xfrm>
            <a:prstGeom prst="straightConnector1">
              <a:avLst/>
            </a:prstGeom>
            <a:noFill/>
            <a:ln w="2851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69" name="AutoShape 55"/>
            <p:cNvCxnSpPr>
              <a:cxnSpLocks noChangeShapeType="1"/>
            </p:cNvCxnSpPr>
            <p:nvPr/>
          </p:nvCxnSpPr>
          <p:spPr bwMode="auto">
            <a:xfrm>
              <a:off x="521" y="980"/>
              <a:ext cx="4703" cy="1"/>
            </a:xfrm>
            <a:prstGeom prst="straightConnector1">
              <a:avLst/>
            </a:prstGeom>
            <a:noFill/>
            <a:ln w="2851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70" name="AutoShape 56"/>
            <p:cNvCxnSpPr>
              <a:cxnSpLocks noChangeShapeType="1"/>
            </p:cNvCxnSpPr>
            <p:nvPr/>
          </p:nvCxnSpPr>
          <p:spPr bwMode="auto">
            <a:xfrm>
              <a:off x="521" y="1661"/>
              <a:ext cx="4703" cy="1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246" name="Rectangle 10"/>
          <p:cNvSpPr>
            <a:spLocks noChangeArrowheads="1"/>
          </p:cNvSpPr>
          <p:nvPr/>
        </p:nvSpPr>
        <p:spPr bwMode="auto">
          <a:xfrm>
            <a:off x="2163906" y="1557338"/>
            <a:ext cx="6874804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1pPr>
            <a:lvl2pPr marL="742950" indent="-285750" eaLnBrk="0" hangingPunct="0">
              <a:lnSpc>
                <a:spcPct val="110000"/>
              </a:lnSpc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2pPr>
            <a:lvl3pPr marL="1143000" indent="-228600"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3pPr>
            <a:lvl4pPr marL="1600200" indent="-228600" eaLnBrk="0" hangingPunct="0">
              <a:lnSpc>
                <a:spcPct val="110000"/>
              </a:lnSpc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4pPr>
            <a:lvl5pPr marL="2057400" indent="-228600" eaLnBrk="0" hangingPunct="0">
              <a:lnSpc>
                <a:spcPct val="110000"/>
              </a:lnSpc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ko-KR" altLang="en-US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마포구 성산동 모델하우스 전시</a:t>
            </a:r>
            <a:endParaRPr lang="en-US" altLang="ko-KR" sz="1200" b="1">
              <a:solidFill>
                <a:srgbClr val="000000"/>
              </a:solidFill>
              <a:latin typeface="HY헤드라인M" pitchFamily="18" charset="-127"/>
              <a:ea typeface="HY헤드라인M" pitchFamily="18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10247" name="Rectangle 12"/>
          <p:cNvSpPr>
            <a:spLocks noChangeArrowheads="1"/>
          </p:cNvSpPr>
          <p:nvPr/>
        </p:nvSpPr>
        <p:spPr bwMode="auto">
          <a:xfrm>
            <a:off x="2163906" y="1916113"/>
            <a:ext cx="6874804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1pPr>
            <a:lvl2pPr marL="742950" indent="-285750" eaLnBrk="0" hangingPunct="0">
              <a:lnSpc>
                <a:spcPct val="110000"/>
              </a:lnSpc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2pPr>
            <a:lvl3pPr marL="1143000" indent="-228600"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3pPr>
            <a:lvl4pPr marL="1600200" indent="-228600" eaLnBrk="0" hangingPunct="0">
              <a:lnSpc>
                <a:spcPct val="110000"/>
              </a:lnSpc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4pPr>
            <a:lvl5pPr marL="2057400" indent="-228600" eaLnBrk="0" hangingPunct="0">
              <a:lnSpc>
                <a:spcPct val="110000"/>
              </a:lnSpc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en-US" altLang="ko-KR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2015 </a:t>
            </a:r>
            <a:r>
              <a:rPr lang="ko-KR" altLang="en-US" sz="12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건축산업 대전 출품 </a:t>
            </a:r>
          </a:p>
        </p:txBody>
      </p:sp>
      <p:sp>
        <p:nvSpPr>
          <p:cNvPr id="31" name="Freeform 39"/>
          <p:cNvSpPr>
            <a:spLocks noChangeArrowheads="1"/>
          </p:cNvSpPr>
          <p:nvPr/>
        </p:nvSpPr>
        <p:spPr bwMode="auto">
          <a:xfrm>
            <a:off x="2152612" y="1555750"/>
            <a:ext cx="45719" cy="1082676"/>
          </a:xfrm>
          <a:custGeom>
            <a:avLst/>
            <a:gdLst>
              <a:gd name="T0" fmla="*/ 0 h 2949"/>
              <a:gd name="T1" fmla="*/ 2949 h 294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949">
                <a:moveTo>
                  <a:pt x="0" y="0"/>
                </a:moveTo>
                <a:lnTo>
                  <a:pt x="0" y="2949"/>
                </a:lnTo>
              </a:path>
            </a:pathLst>
          </a:custGeom>
          <a:noFill/>
          <a:ln w="12501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32" name="Rectangle 11"/>
          <p:cNvSpPr>
            <a:spLocks noChangeArrowheads="1"/>
          </p:cNvSpPr>
          <p:nvPr/>
        </p:nvSpPr>
        <p:spPr bwMode="auto">
          <a:xfrm>
            <a:off x="903952" y="1557338"/>
            <a:ext cx="1240709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1pPr>
            <a:lvl2pPr marL="742950" indent="-285750" eaLnBrk="0" hangingPunct="0">
              <a:lnSpc>
                <a:spcPct val="110000"/>
              </a:lnSpc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2pPr>
            <a:lvl3pPr marL="1143000" indent="-228600"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3pPr>
            <a:lvl4pPr marL="1600200" indent="-228600" eaLnBrk="0" hangingPunct="0">
              <a:lnSpc>
                <a:spcPct val="110000"/>
              </a:lnSpc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4pPr>
            <a:lvl5pPr marL="2057400" indent="-228600" eaLnBrk="0" hangingPunct="0">
              <a:lnSpc>
                <a:spcPct val="110000"/>
              </a:lnSpc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en-US" altLang="ko-KR" sz="1200" b="1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2015.10</a:t>
            </a:r>
            <a:endParaRPr lang="en-US" altLang="ko-KR" sz="1200" b="1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33" name="Rectangle 13"/>
          <p:cNvSpPr>
            <a:spLocks noChangeArrowheads="1"/>
          </p:cNvSpPr>
          <p:nvPr/>
        </p:nvSpPr>
        <p:spPr bwMode="auto">
          <a:xfrm>
            <a:off x="903952" y="1917700"/>
            <a:ext cx="1240709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1pPr>
            <a:lvl2pPr marL="742950" indent="-285750" eaLnBrk="0" hangingPunct="0">
              <a:lnSpc>
                <a:spcPct val="110000"/>
              </a:lnSpc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2pPr>
            <a:lvl3pPr marL="1143000" indent="-228600"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3pPr>
            <a:lvl4pPr marL="1600200" indent="-228600" eaLnBrk="0" hangingPunct="0">
              <a:lnSpc>
                <a:spcPct val="110000"/>
              </a:lnSpc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4pPr>
            <a:lvl5pPr marL="2057400" indent="-228600" eaLnBrk="0" hangingPunct="0">
              <a:lnSpc>
                <a:spcPct val="110000"/>
              </a:lnSpc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en-US" altLang="ko-KR" sz="1200" b="1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2015.10</a:t>
            </a:r>
            <a:endParaRPr lang="en-US" altLang="ko-KR" sz="1200" b="1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34" name="Rectangle 15"/>
          <p:cNvSpPr>
            <a:spLocks noChangeArrowheads="1"/>
          </p:cNvSpPr>
          <p:nvPr/>
        </p:nvSpPr>
        <p:spPr bwMode="auto">
          <a:xfrm>
            <a:off x="903952" y="2278063"/>
            <a:ext cx="1240709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10" tIns="46713" rIns="89910" bIns="46713" anchor="ctr"/>
          <a:lstStyle>
            <a:lvl1pPr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1pPr>
            <a:lvl2pPr marL="742950" indent="-285750" eaLnBrk="0" hangingPunct="0">
              <a:lnSpc>
                <a:spcPct val="110000"/>
              </a:lnSpc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2pPr>
            <a:lvl3pPr marL="1143000" indent="-228600" eaLnBrk="0" hangingPunct="0">
              <a:lnSpc>
                <a:spcPct val="110000"/>
              </a:lnSpc>
              <a:buClr>
                <a:schemeClr val="tx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3pPr>
            <a:lvl4pPr marL="1600200" indent="-228600" eaLnBrk="0" hangingPunct="0">
              <a:lnSpc>
                <a:spcPct val="110000"/>
              </a:lnSpc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4pPr>
            <a:lvl5pPr marL="2057400" indent="-228600" eaLnBrk="0" hangingPunct="0">
              <a:lnSpc>
                <a:spcPct val="110000"/>
              </a:lnSpc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굴림" pitchFamily="50" charset="-127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en-US" altLang="ko-KR" sz="1200" b="1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  <a:sym typeface="Wingdings" pitchFamily="2" charset="2"/>
              </a:rPr>
              <a:t>2015.10</a:t>
            </a:r>
            <a:endParaRPr lang="en-US" altLang="ko-KR" sz="1200" b="1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35" name="모서리가 둥근 직사각형 34"/>
          <p:cNvSpPr/>
          <p:nvPr/>
        </p:nvSpPr>
        <p:spPr>
          <a:xfrm>
            <a:off x="0" y="989354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7" name="Picture 9" descr="대장이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82" y="1123853"/>
            <a:ext cx="248444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직사각형 16"/>
          <p:cNvSpPr>
            <a:spLocks noChangeArrowheads="1"/>
          </p:cNvSpPr>
          <p:nvPr/>
        </p:nvSpPr>
        <p:spPr bwMode="auto">
          <a:xfrm>
            <a:off x="1322839" y="1103214"/>
            <a:ext cx="5086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466725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b="1" dirty="0" smtClean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sym typeface="Wingdings" pitchFamily="2" charset="2"/>
              </a:rPr>
              <a:t>회사연혁</a:t>
            </a:r>
            <a:endParaRPr kumimoji="0" lang="en-US" altLang="ko-KR" sz="2000" b="1" kern="0" dirty="0">
              <a:solidFill>
                <a:schemeClr val="tx1">
                  <a:lumMod val="50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Line 11"/>
          <p:cNvSpPr>
            <a:spLocks noChangeShapeType="1"/>
          </p:cNvSpPr>
          <p:nvPr/>
        </p:nvSpPr>
        <p:spPr bwMode="auto">
          <a:xfrm>
            <a:off x="351962" y="17002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latinLnBrk="0"/>
            <a:endParaRPr kumimoji="0" lang="en-GB" sz="2400" dirty="0">
              <a:solidFill>
                <a:srgbClr val="4D4D4D"/>
              </a:solidFill>
              <a:latin typeface="Arial" pitchFamily="34" charset="0"/>
              <a:ea typeface="ＭＳ Ｐゴシック" pitchFamily="-96" charset="-128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383" y="3068072"/>
            <a:ext cx="4861951" cy="3187453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82" y="1402338"/>
            <a:ext cx="4824379" cy="333146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1852386" y="399185"/>
            <a:ext cx="70102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ALT-2   </a:t>
            </a:r>
            <a:r>
              <a:rPr lang="ko-KR" altLang="en-US" sz="24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프레임 단열</a:t>
            </a:r>
            <a:r>
              <a:rPr lang="en-US" altLang="ko-KR" sz="24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(PS) + </a:t>
            </a:r>
            <a:r>
              <a:rPr lang="ko-KR" altLang="en-US" sz="24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유리 추가 보완</a:t>
            </a:r>
            <a:r>
              <a:rPr lang="en-US" altLang="ko-KR" sz="24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 </a:t>
            </a:r>
            <a:r>
              <a:rPr lang="ko-KR" altLang="en-US" sz="24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시스템</a:t>
            </a:r>
            <a:endParaRPr lang="ko-KR" altLang="en-US" sz="2400" b="1" dirty="0">
              <a:solidFill>
                <a:schemeClr val="tx1">
                  <a:lumMod val="50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Aharoni" panose="02010803020104030203" pitchFamily="2" charset="-79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977682" y="4822563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chemeClr val="tx1">
                    <a:lumMod val="50000"/>
                  </a:schemeClr>
                </a:solidFill>
                <a:latin typeface="HY강M" panose="02030600000101010101" pitchFamily="18" charset="-127"/>
                <a:ea typeface="HY강M" panose="02030600000101010101" pitchFamily="18" charset="-127"/>
                <a:cs typeface="Aharoni" panose="02010803020104030203" pitchFamily="2" charset="-79"/>
              </a:rPr>
              <a:t>프레임 단열</a:t>
            </a:r>
            <a:r>
              <a:rPr lang="en-US" altLang="ko-KR" b="1" dirty="0">
                <a:solidFill>
                  <a:schemeClr val="tx1">
                    <a:lumMod val="50000"/>
                  </a:schemeClr>
                </a:solidFill>
                <a:latin typeface="HY강M" panose="02030600000101010101" pitchFamily="18" charset="-127"/>
                <a:ea typeface="HY강M" panose="02030600000101010101" pitchFamily="18" charset="-127"/>
                <a:cs typeface="Aharoni" panose="02010803020104030203" pitchFamily="2" charset="-79"/>
              </a:rPr>
              <a:t>(PS) </a:t>
            </a:r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7651266" y="2584184"/>
            <a:ext cx="19191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dirty="0">
                <a:solidFill>
                  <a:schemeClr val="tx1">
                    <a:lumMod val="50000"/>
                  </a:schemeClr>
                </a:solidFill>
                <a:latin typeface="HY강M" panose="02030600000101010101" pitchFamily="18" charset="-127"/>
                <a:ea typeface="HY강M" panose="02030600000101010101" pitchFamily="18" charset="-127"/>
                <a:cs typeface="Aharoni" panose="02010803020104030203" pitchFamily="2" charset="-79"/>
              </a:rPr>
              <a:t>유리 추가 보완</a:t>
            </a:r>
            <a:r>
              <a:rPr lang="en-US" altLang="ko-KR" sz="2000" b="1" dirty="0">
                <a:solidFill>
                  <a:schemeClr val="tx1">
                    <a:lumMod val="50000"/>
                  </a:schemeClr>
                </a:solidFill>
                <a:latin typeface="Adobe Fan Heiti Std B" pitchFamily="34" charset="-128"/>
                <a:ea typeface="Adobe Fan Heiti Std B" pitchFamily="34" charset="-128"/>
                <a:cs typeface="Aharoni" panose="02010803020104030203" pitchFamily="2" charset="-79"/>
              </a:rPr>
              <a:t> </a:t>
            </a:r>
            <a:endParaRPr lang="ko-KR" altLang="en-US" sz="2000" dirty="0"/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534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Line 11"/>
          <p:cNvSpPr>
            <a:spLocks noChangeShapeType="1"/>
          </p:cNvSpPr>
          <p:nvPr/>
        </p:nvSpPr>
        <p:spPr bwMode="auto">
          <a:xfrm>
            <a:off x="351962" y="17002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latinLnBrk="0"/>
            <a:endParaRPr kumimoji="0" lang="en-GB" sz="2400" dirty="0">
              <a:solidFill>
                <a:srgbClr val="4D4D4D"/>
              </a:solidFill>
              <a:latin typeface="Arial" pitchFamily="34" charset="0"/>
              <a:ea typeface="ＭＳ Ｐゴシック" pitchFamily="-96" charset="-128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/>
          <p:cNvSpPr/>
          <p:nvPr/>
        </p:nvSpPr>
        <p:spPr>
          <a:xfrm>
            <a:off x="1852386" y="399185"/>
            <a:ext cx="70102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ALT-2   </a:t>
            </a:r>
            <a:r>
              <a:rPr lang="ko-KR" altLang="en-US" sz="24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프레임 단열</a:t>
            </a:r>
            <a:r>
              <a:rPr lang="en-US" altLang="ko-KR" sz="24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(PS) + </a:t>
            </a:r>
            <a:r>
              <a:rPr lang="ko-KR" altLang="en-US" sz="24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유리 추가 보완</a:t>
            </a:r>
            <a:r>
              <a:rPr lang="en-US" altLang="ko-KR" sz="24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 </a:t>
            </a:r>
            <a:r>
              <a:rPr lang="ko-KR" altLang="en-US" sz="24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시스템</a:t>
            </a:r>
            <a:endParaRPr lang="ko-KR" altLang="en-US" sz="2400" b="1" dirty="0">
              <a:solidFill>
                <a:schemeClr val="tx1">
                  <a:lumMod val="50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Aharoni" panose="02010803020104030203" pitchFamily="2" charset="-79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795379" y="1083439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chemeClr val="tx1">
                    <a:lumMod val="50000"/>
                  </a:schemeClr>
                </a:solidFill>
                <a:latin typeface="HY강M" panose="02030600000101010101" pitchFamily="18" charset="-127"/>
                <a:ea typeface="HY강M" panose="02030600000101010101" pitchFamily="18" charset="-127"/>
                <a:cs typeface="Aharoni" panose="02010803020104030203" pitchFamily="2" charset="-79"/>
              </a:rPr>
              <a:t>프레임 단열</a:t>
            </a:r>
            <a:r>
              <a:rPr lang="en-US" altLang="ko-KR" b="1" dirty="0">
                <a:solidFill>
                  <a:schemeClr val="tx1">
                    <a:lumMod val="50000"/>
                  </a:schemeClr>
                </a:solidFill>
                <a:latin typeface="HY강M" panose="02030600000101010101" pitchFamily="18" charset="-127"/>
                <a:ea typeface="HY강M" panose="02030600000101010101" pitchFamily="18" charset="-127"/>
                <a:cs typeface="Aharoni" panose="02010803020104030203" pitchFamily="2" charset="-79"/>
              </a:rPr>
              <a:t>(PS) </a:t>
            </a:r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5697936" y="1135947"/>
            <a:ext cx="19191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dirty="0">
                <a:solidFill>
                  <a:schemeClr val="tx1">
                    <a:lumMod val="50000"/>
                  </a:schemeClr>
                </a:solidFill>
                <a:latin typeface="HY강M" panose="02030600000101010101" pitchFamily="18" charset="-127"/>
                <a:ea typeface="HY강M" panose="02030600000101010101" pitchFamily="18" charset="-127"/>
                <a:cs typeface="Aharoni" panose="02010803020104030203" pitchFamily="2" charset="-79"/>
              </a:rPr>
              <a:t>유리 추가 보완</a:t>
            </a:r>
            <a:r>
              <a:rPr lang="en-US" altLang="ko-KR" sz="2000" b="1" dirty="0">
                <a:solidFill>
                  <a:schemeClr val="tx1">
                    <a:lumMod val="50000"/>
                  </a:schemeClr>
                </a:solidFill>
                <a:latin typeface="Adobe Fan Heiti Std B" pitchFamily="34" charset="-128"/>
                <a:ea typeface="Adobe Fan Heiti Std B" pitchFamily="34" charset="-128"/>
                <a:cs typeface="Aharoni" panose="02010803020104030203" pitchFamily="2" charset="-79"/>
              </a:rPr>
              <a:t> </a:t>
            </a:r>
            <a:endParaRPr lang="ko-KR" altLang="en-US" sz="2000" dirty="0"/>
          </a:p>
        </p:txBody>
      </p:sp>
      <p:sp>
        <p:nvSpPr>
          <p:cNvPr id="13" name="직사각형 4"/>
          <p:cNvSpPr>
            <a:spLocks noChangeArrowheads="1"/>
          </p:cNvSpPr>
          <p:nvPr/>
        </p:nvSpPr>
        <p:spPr bwMode="auto">
          <a:xfrm>
            <a:off x="1422228" y="4596589"/>
            <a:ext cx="3114174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 2" pitchFamily="18" charset="2"/>
              <a:buChar char="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¡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 2" pitchFamily="18" charset="2"/>
              <a:buChar char="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 2" pitchFamily="18" charset="2"/>
              <a:buChar char="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 2" pitchFamily="18" charset="2"/>
              <a:buChar char="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 2" pitchFamily="18" charset="2"/>
              <a:buChar char="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 2" pitchFamily="18" charset="2"/>
              <a:buChar char="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 2" pitchFamily="18" charset="2"/>
              <a:buChar char="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 2" pitchFamily="18" charset="2"/>
              <a:buChar char="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ko-KR" altLang="en-US" sz="1400" kern="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 </a:t>
            </a:r>
            <a:r>
              <a:rPr lang="en-US" altLang="ko-KR" sz="1400" kern="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AL</a:t>
            </a:r>
            <a:r>
              <a:rPr lang="ko-KR" altLang="en-US" sz="1400" kern="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프레임 위 </a:t>
            </a:r>
            <a:r>
              <a:rPr lang="en-US" altLang="ko-KR" sz="1400" kern="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sym typeface="Wingdings" pitchFamily="2" charset="2"/>
              </a:rPr>
              <a:t> PS</a:t>
            </a:r>
            <a:r>
              <a:rPr lang="ko-KR" altLang="en-US" sz="1400" kern="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sym typeface="Wingdings" pitchFamily="2" charset="2"/>
              </a:rPr>
              <a:t>단열재 시공</a:t>
            </a:r>
            <a:endParaRPr lang="en-US" altLang="ko-KR" sz="1400" kern="0" dirty="0" smtClean="0">
              <a:solidFill>
                <a:srgbClr val="000000"/>
              </a:solidFill>
              <a:latin typeface="HY울릉도M" pitchFamily="18" charset="-127"/>
              <a:ea typeface="HY울릉도M" pitchFamily="18" charset="-127"/>
              <a:sym typeface="Wingdings" pitchFamily="2" charset="2"/>
            </a:endParaRPr>
          </a:p>
          <a:p>
            <a:pPr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ko-KR" sz="1400" kern="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sym typeface="Wingdings" pitchFamily="2" charset="2"/>
              </a:rPr>
              <a:t>  </a:t>
            </a:r>
            <a:r>
              <a:rPr lang="ko-KR" altLang="en-US" sz="1400" kern="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sym typeface="Wingdings" pitchFamily="2" charset="2"/>
              </a:rPr>
              <a:t>비 </a:t>
            </a:r>
            <a:r>
              <a:rPr lang="ko-KR" altLang="en-US" sz="1400" kern="0" dirty="0" err="1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sym typeface="Wingdings" pitchFamily="2" charset="2"/>
              </a:rPr>
              <a:t>단열창을</a:t>
            </a:r>
            <a:r>
              <a:rPr lang="ko-KR" altLang="en-US" sz="1400" kern="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sym typeface="Wingdings" pitchFamily="2" charset="2"/>
              </a:rPr>
              <a:t> 단열 </a:t>
            </a:r>
            <a:r>
              <a:rPr lang="ko-KR" altLang="en-US" sz="1400" kern="0" dirty="0" err="1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sym typeface="Wingdings" pitchFamily="2" charset="2"/>
              </a:rPr>
              <a:t>복합창</a:t>
            </a:r>
            <a:r>
              <a:rPr lang="ko-KR" altLang="en-US" sz="1400" b="1" kern="0" dirty="0" err="1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sym typeface="Wingdings" pitchFamily="2" charset="2"/>
              </a:rPr>
              <a:t>化</a:t>
            </a:r>
            <a:endParaRPr lang="ko-KR" altLang="en-US" sz="1400" b="1" kern="0" dirty="0" smtClean="0">
              <a:solidFill>
                <a:srgbClr val="000000"/>
              </a:solidFill>
            </a:endParaRPr>
          </a:p>
        </p:txBody>
      </p:sp>
      <p:pic>
        <p:nvPicPr>
          <p:cNvPr id="14" name="그림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561" y="1594626"/>
            <a:ext cx="2448207" cy="300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직사각형 24"/>
          <p:cNvSpPr>
            <a:spLocks noChangeArrowheads="1"/>
          </p:cNvSpPr>
          <p:nvPr/>
        </p:nvSpPr>
        <p:spPr bwMode="auto">
          <a:xfrm>
            <a:off x="5062067" y="4620146"/>
            <a:ext cx="3357441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 2" pitchFamily="18" charset="2"/>
              <a:buChar char="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¡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 2" pitchFamily="18" charset="2"/>
              <a:buChar char="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 2" pitchFamily="18" charset="2"/>
              <a:buChar char="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 2" pitchFamily="18" charset="2"/>
              <a:buChar char="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 2" pitchFamily="18" charset="2"/>
              <a:buChar char="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 2" pitchFamily="18" charset="2"/>
              <a:buChar char="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 2" pitchFamily="18" charset="2"/>
              <a:buChar char="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 2" pitchFamily="18" charset="2"/>
              <a:buChar char="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ko-KR" altLang="en-US" sz="1400" kern="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 기존 </a:t>
            </a:r>
            <a:r>
              <a:rPr lang="ko-KR" altLang="en-US" sz="1400" kern="0" dirty="0" err="1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복층유리</a:t>
            </a:r>
            <a:r>
              <a:rPr lang="ko-KR" altLang="en-US" sz="1400" kern="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 위 </a:t>
            </a:r>
            <a:r>
              <a:rPr lang="en-US" altLang="ko-KR" sz="1400" kern="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sym typeface="Wingdings" pitchFamily="2" charset="2"/>
              </a:rPr>
              <a:t> </a:t>
            </a:r>
            <a:r>
              <a:rPr lang="ko-KR" altLang="en-US" sz="1400" kern="0" dirty="0" err="1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sym typeface="Wingdings" pitchFamily="2" charset="2"/>
              </a:rPr>
              <a:t>복층유리시공</a:t>
            </a:r>
            <a:endParaRPr lang="en-US" altLang="ko-KR" sz="1400" kern="0" dirty="0" smtClean="0">
              <a:solidFill>
                <a:srgbClr val="000000"/>
              </a:solidFill>
              <a:latin typeface="HY울릉도M" pitchFamily="18" charset="-127"/>
              <a:ea typeface="HY울릉도M" pitchFamily="18" charset="-127"/>
              <a:sym typeface="Wingdings" pitchFamily="2" charset="2"/>
            </a:endParaRPr>
          </a:p>
          <a:p>
            <a:pPr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ko-KR" sz="1400" kern="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sym typeface="Wingdings" pitchFamily="2" charset="2"/>
              </a:rPr>
              <a:t>  2</a:t>
            </a:r>
            <a:r>
              <a:rPr lang="ko-KR" altLang="en-US" sz="1400" kern="0" dirty="0" err="1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sym typeface="Wingdings" pitchFamily="2" charset="2"/>
              </a:rPr>
              <a:t>중유리를</a:t>
            </a:r>
            <a:r>
              <a:rPr lang="ko-KR" altLang="en-US" sz="1400" kern="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sym typeface="Wingdings" pitchFamily="2" charset="2"/>
              </a:rPr>
              <a:t>    </a:t>
            </a:r>
            <a:r>
              <a:rPr lang="en-US" altLang="ko-KR" sz="1400" kern="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sym typeface="Wingdings" pitchFamily="2" charset="2"/>
              </a:rPr>
              <a:t>4</a:t>
            </a:r>
            <a:r>
              <a:rPr lang="ko-KR" altLang="en-US" sz="1400" kern="0" dirty="0" err="1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sym typeface="Wingdings" pitchFamily="2" charset="2"/>
              </a:rPr>
              <a:t>중유리로</a:t>
            </a:r>
            <a:endParaRPr lang="ko-KR" altLang="en-US" sz="1400" b="1" kern="0" dirty="0" smtClean="0">
              <a:solidFill>
                <a:srgbClr val="000000"/>
              </a:solidFill>
            </a:endParaRPr>
          </a:p>
        </p:txBody>
      </p:sp>
      <p:pic>
        <p:nvPicPr>
          <p:cNvPr id="16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5" t="18243" r="18768" b="5696"/>
          <a:stretch>
            <a:fillRect/>
          </a:stretch>
        </p:blipFill>
        <p:spPr bwMode="auto">
          <a:xfrm>
            <a:off x="5516686" y="1577121"/>
            <a:ext cx="2448206" cy="300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8"/>
          <p:cNvSpPr>
            <a:spLocks noChangeArrowheads="1"/>
          </p:cNvSpPr>
          <p:nvPr/>
        </p:nvSpPr>
        <p:spPr bwMode="auto">
          <a:xfrm>
            <a:off x="1461333" y="5357814"/>
            <a:ext cx="6816675" cy="8080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ko-KR" altLang="en-US" sz="16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기존의 비 단열창호 프레임에 성능이 우수한 </a:t>
            </a:r>
            <a:r>
              <a:rPr lang="en-US" altLang="ko-KR" sz="16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PS</a:t>
            </a:r>
            <a:r>
              <a:rPr lang="ko-KR" altLang="en-US" sz="16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단열재를 씌우고 </a:t>
            </a:r>
            <a:r>
              <a:rPr lang="en-US" altLang="ko-KR" sz="16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ko-KR" altLang="en-US" sz="16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기존 유리 위에 요구성능에 적합한 두께의 유리를 추가 하는 공법  </a:t>
            </a:r>
            <a:endParaRPr lang="en-US" altLang="ko-KR" sz="1600" dirty="0" smtClean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57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Line 11"/>
          <p:cNvSpPr>
            <a:spLocks noChangeShapeType="1"/>
          </p:cNvSpPr>
          <p:nvPr/>
        </p:nvSpPr>
        <p:spPr bwMode="auto">
          <a:xfrm>
            <a:off x="497440" y="152895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latinLnBrk="0"/>
            <a:endParaRPr kumimoji="0" lang="en-GB" sz="2400" dirty="0">
              <a:solidFill>
                <a:srgbClr val="4D4D4D"/>
              </a:solidFill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AutoShape 127"/>
          <p:cNvSpPr>
            <a:spLocks noChangeArrowheads="1"/>
          </p:cNvSpPr>
          <p:nvPr/>
        </p:nvSpPr>
        <p:spPr bwMode="auto">
          <a:xfrm>
            <a:off x="588154" y="3171940"/>
            <a:ext cx="8997985" cy="3368679"/>
          </a:xfrm>
          <a:prstGeom prst="roundRect">
            <a:avLst>
              <a:gd name="adj" fmla="val 3093"/>
            </a:avLst>
          </a:prstGeom>
          <a:noFill/>
          <a:ln w="635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-윤고딕330" panose="02030504000101010101" pitchFamily="18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endParaRPr lang="ko-KR" altLang="en-US"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1438" y="3599865"/>
            <a:ext cx="1693315" cy="2768727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146" y="3195760"/>
            <a:ext cx="1671356" cy="326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40" y="3534431"/>
            <a:ext cx="2501839" cy="273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985832" y="5012004"/>
            <a:ext cx="2035859" cy="1124244"/>
          </a:xfrm>
          <a:prstGeom prst="rect">
            <a:avLst/>
          </a:prstGeom>
          <a:solidFill>
            <a:srgbClr val="99CCFF">
              <a:alpha val="26000"/>
            </a:srgbClr>
          </a:solidFill>
          <a:ln w="31750" cmpd="sng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246723" y="4783676"/>
            <a:ext cx="312281" cy="360363"/>
          </a:xfrm>
          <a:prstGeom prst="ellipse">
            <a:avLst/>
          </a:prstGeom>
          <a:noFill/>
          <a:ln w="28575">
            <a:solidFill>
              <a:srgbClr val="FF0000">
                <a:alpha val="46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cxnSp>
        <p:nvCxnSpPr>
          <p:cNvPr id="12" name="직선 화살표 연결선 11"/>
          <p:cNvCxnSpPr>
            <a:stCxn id="11" idx="5"/>
          </p:cNvCxnSpPr>
          <p:nvPr/>
        </p:nvCxnSpPr>
        <p:spPr>
          <a:xfrm>
            <a:off x="1513271" y="5091264"/>
            <a:ext cx="2173822" cy="1945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직사각형 12"/>
          <p:cNvSpPr/>
          <p:nvPr/>
        </p:nvSpPr>
        <p:spPr>
          <a:xfrm>
            <a:off x="4058539" y="5435672"/>
            <a:ext cx="49688" cy="566536"/>
          </a:xfrm>
          <a:prstGeom prst="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997080" y="5315608"/>
            <a:ext cx="348884" cy="80043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4356969" y="4898661"/>
            <a:ext cx="49688" cy="424122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3817703" y="4783675"/>
            <a:ext cx="792514" cy="749550"/>
          </a:xfrm>
          <a:prstGeom prst="ellipse">
            <a:avLst/>
          </a:prstGeom>
          <a:noFill/>
          <a:ln w="47625">
            <a:solidFill>
              <a:srgbClr val="FF0000">
                <a:alpha val="39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985832" y="4876073"/>
            <a:ext cx="2035859" cy="135931"/>
          </a:xfrm>
          <a:prstGeom prst="rect">
            <a:avLst/>
          </a:prstGeom>
          <a:solidFill>
            <a:schemeClr val="accent2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9662" y="3283986"/>
            <a:ext cx="2798967" cy="1961207"/>
          </a:xfrm>
          <a:prstGeom prst="rect">
            <a:avLst/>
          </a:prstGeom>
        </p:spPr>
      </p:pic>
      <p:pic>
        <p:nvPicPr>
          <p:cNvPr id="19" name="_x173688984" descr="EMB0000163446c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299" y="5012003"/>
            <a:ext cx="1106157" cy="135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_x173689784" descr="EMB0000163446c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759" y="5025015"/>
            <a:ext cx="1247088" cy="135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그림 20" descr="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2999" y="495833"/>
            <a:ext cx="8439766" cy="40909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918577" y="505102"/>
            <a:ext cx="7055136" cy="39241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6350">
              <a:bevelT w="0" h="0"/>
            </a:sp3d>
          </a:bodyPr>
          <a:lstStyle/>
          <a:p>
            <a:r>
              <a:rPr lang="ko-KR" altLang="en-US" sz="1950" spc="-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anose="02030600000101010101" pitchFamily="18" charset="-127"/>
                <a:ea typeface="HY강M" panose="02030600000101010101" pitchFamily="18" charset="-127"/>
              </a:rPr>
              <a:t>프레임 및 유리 단열보강 기술 시공사례</a:t>
            </a:r>
            <a:r>
              <a:rPr lang="en-US" altLang="ko-KR" sz="1950" spc="-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anose="02030600000101010101" pitchFamily="18" charset="-127"/>
                <a:ea typeface="HY강M" panose="02030600000101010101" pitchFamily="18" charset="-127"/>
              </a:rPr>
              <a:t>(</a:t>
            </a:r>
            <a:r>
              <a:rPr lang="ko-KR" altLang="en-US" sz="1950" spc="-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anose="02030600000101010101" pitchFamily="18" charset="-127"/>
                <a:ea typeface="HY강M" panose="02030600000101010101" pitchFamily="18" charset="-127"/>
              </a:rPr>
              <a:t>세종행복도시 </a:t>
            </a:r>
            <a:r>
              <a:rPr lang="en-US" altLang="ko-KR" sz="1950" spc="-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anose="02030600000101010101" pitchFamily="18" charset="-127"/>
                <a:ea typeface="HY강M" panose="02030600000101010101" pitchFamily="18" charset="-127"/>
              </a:rPr>
              <a:t>2200</a:t>
            </a:r>
            <a:r>
              <a:rPr lang="ko-KR" altLang="en-US" sz="1950" spc="-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anose="02030600000101010101" pitchFamily="18" charset="-127"/>
                <a:ea typeface="HY강M" panose="02030600000101010101" pitchFamily="18" charset="-127"/>
              </a:rPr>
              <a:t>세대</a:t>
            </a:r>
          </a:p>
        </p:txBody>
      </p:sp>
      <p:sp>
        <p:nvSpPr>
          <p:cNvPr id="24" name="모서리가 둥근 직사각형 23"/>
          <p:cNvSpPr/>
          <p:nvPr/>
        </p:nvSpPr>
        <p:spPr>
          <a:xfrm>
            <a:off x="5281909" y="1192086"/>
            <a:ext cx="4304230" cy="1719812"/>
          </a:xfrm>
          <a:prstGeom prst="roundRect">
            <a:avLst>
              <a:gd name="adj" fmla="val 5456"/>
            </a:avLst>
          </a:prstGeom>
          <a:solidFill>
            <a:schemeClr val="bg1"/>
          </a:solidFill>
          <a:ln w="15875">
            <a:solidFill>
              <a:schemeClr val="bg1">
                <a:lumMod val="65000"/>
              </a:schemeClr>
            </a:solidFill>
          </a:ln>
          <a:effectLst>
            <a:innerShdw blurRad="63500" dist="25400" dir="135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25" name="직사각형 25"/>
          <p:cNvSpPr>
            <a:spLocks noChangeArrowheads="1"/>
          </p:cNvSpPr>
          <p:nvPr/>
        </p:nvSpPr>
        <p:spPr bwMode="auto">
          <a:xfrm>
            <a:off x="5367835" y="1776814"/>
            <a:ext cx="42352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0975" indent="-180975">
              <a:defRPr/>
            </a:pPr>
            <a:r>
              <a:rPr lang="en-US" altLang="ko-KR" sz="1600" b="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ALT-2 </a:t>
            </a:r>
            <a:r>
              <a:rPr lang="ko-KR" altLang="en-US" sz="1600" b="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단열보완 및 유리추가 공법 시공</a:t>
            </a:r>
            <a:endParaRPr lang="en-US" altLang="ko-KR" sz="1600" b="0" dirty="0" smtClean="0">
              <a:latin typeface="HY강M" panose="02030600000101010101" pitchFamily="18" charset="-127"/>
              <a:ea typeface="HY강M" panose="02030600000101010101" pitchFamily="18" charset="-127"/>
            </a:endParaRPr>
          </a:p>
          <a:p>
            <a:pPr marL="180975" indent="-180975">
              <a:defRPr/>
            </a:pPr>
            <a:r>
              <a:rPr lang="en-US" altLang="ko-KR" sz="1600" dirty="0">
                <a:latin typeface="HY강M" panose="02030600000101010101" pitchFamily="18" charset="-127"/>
                <a:ea typeface="HY강M" panose="02030600000101010101" pitchFamily="18" charset="-127"/>
              </a:rPr>
              <a:t> </a:t>
            </a:r>
            <a:r>
              <a:rPr lang="en-US" altLang="ko-KR" sz="16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  </a:t>
            </a:r>
            <a:r>
              <a:rPr lang="en-US" altLang="ko-KR" sz="1600" dirty="0" smtClean="0">
                <a:latin typeface="HY강M" panose="02030600000101010101" pitchFamily="18" charset="-127"/>
                <a:ea typeface="HY강M" panose="02030600000101010101" pitchFamily="18" charset="-127"/>
                <a:sym typeface="Wingdings" panose="05000000000000000000" pitchFamily="2" charset="2"/>
              </a:rPr>
              <a:t>  </a:t>
            </a:r>
            <a:r>
              <a:rPr lang="ko-KR" altLang="en-US" sz="1600" dirty="0" smtClean="0">
                <a:latin typeface="HY강M" panose="02030600000101010101" pitchFamily="18" charset="-127"/>
                <a:ea typeface="HY강M" panose="02030600000101010101" pitchFamily="18" charset="-127"/>
                <a:sym typeface="Wingdings" panose="05000000000000000000" pitchFamily="2" charset="2"/>
              </a:rPr>
              <a:t>결로 하자 </a:t>
            </a:r>
            <a:r>
              <a:rPr lang="en-US" altLang="ko-KR" sz="1600" dirty="0" smtClean="0">
                <a:latin typeface="HY강M" panose="02030600000101010101" pitchFamily="18" charset="-127"/>
                <a:ea typeface="HY강M" panose="02030600000101010101" pitchFamily="18" charset="-127"/>
                <a:sym typeface="Wingdings" panose="05000000000000000000" pitchFamily="2" charset="2"/>
              </a:rPr>
              <a:t>4</a:t>
            </a:r>
            <a:r>
              <a:rPr lang="ko-KR" altLang="en-US" sz="1600" dirty="0" smtClean="0">
                <a:latin typeface="HY강M" panose="02030600000101010101" pitchFamily="18" charset="-127"/>
                <a:ea typeface="HY강M" panose="02030600000101010101" pitchFamily="18" charset="-127"/>
                <a:sym typeface="Wingdings" panose="05000000000000000000" pitchFamily="2" charset="2"/>
              </a:rPr>
              <a:t>세대로  축소</a:t>
            </a:r>
            <a:endParaRPr lang="ko-KR" altLang="en-US" sz="1600" b="0" dirty="0"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pic>
        <p:nvPicPr>
          <p:cNvPr id="29" name="Picture 2" descr="M:\PT소스\글머리\98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48334" y="1429536"/>
            <a:ext cx="99318" cy="91385"/>
          </a:xfrm>
          <a:prstGeom prst="rect">
            <a:avLst/>
          </a:prstGeom>
          <a:noFill/>
        </p:spPr>
      </p:pic>
      <p:sp>
        <p:nvSpPr>
          <p:cNvPr id="30" name="양쪽 모서리가 둥근 사각형 29"/>
          <p:cNvSpPr/>
          <p:nvPr/>
        </p:nvSpPr>
        <p:spPr>
          <a:xfrm>
            <a:off x="5281909" y="1134830"/>
            <a:ext cx="4304229" cy="394128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chemeClr val="accent1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효과</a:t>
            </a:r>
            <a:endParaRPr lang="ko-KR" altLang="en-US" sz="1600" dirty="0"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31" name="모서리가 둥근 직사각형 30"/>
          <p:cNvSpPr/>
          <p:nvPr/>
        </p:nvSpPr>
        <p:spPr>
          <a:xfrm>
            <a:off x="625277" y="1213250"/>
            <a:ext cx="4446482" cy="1719812"/>
          </a:xfrm>
          <a:prstGeom prst="roundRect">
            <a:avLst>
              <a:gd name="adj" fmla="val 5456"/>
            </a:avLst>
          </a:prstGeom>
          <a:solidFill>
            <a:schemeClr val="bg1"/>
          </a:solidFill>
          <a:ln w="15875">
            <a:solidFill>
              <a:schemeClr val="bg1">
                <a:lumMod val="65000"/>
              </a:schemeClr>
            </a:solidFill>
          </a:ln>
          <a:effectLst>
            <a:innerShdw blurRad="63500" dist="25400" dir="135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32" name="직사각형 25"/>
          <p:cNvSpPr>
            <a:spLocks noChangeArrowheads="1"/>
          </p:cNvSpPr>
          <p:nvPr/>
        </p:nvSpPr>
        <p:spPr bwMode="auto">
          <a:xfrm>
            <a:off x="751506" y="1625507"/>
            <a:ext cx="4320253" cy="137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0975" indent="-180975">
              <a:lnSpc>
                <a:spcPct val="130000"/>
              </a:lnSpc>
              <a:defRPr/>
            </a:pPr>
            <a:r>
              <a:rPr lang="ko-KR" altLang="en-US" sz="1600" dirty="0" err="1" smtClean="0">
                <a:latin typeface="HY강M" panose="02030600000101010101" pitchFamily="18" charset="-127"/>
                <a:ea typeface="HY강M" panose="02030600000101010101" pitchFamily="18" charset="-127"/>
                <a:sym typeface="Wingdings" panose="05000000000000000000" pitchFamily="2" charset="2"/>
              </a:rPr>
              <a:t>세종시</a:t>
            </a:r>
            <a:r>
              <a:rPr lang="ko-KR" altLang="en-US" sz="1600" dirty="0" smtClean="0">
                <a:latin typeface="HY강M" panose="02030600000101010101" pitchFamily="18" charset="-127"/>
                <a:ea typeface="HY강M" panose="02030600000101010101" pitchFamily="18" charset="-127"/>
                <a:sym typeface="Wingdings" panose="05000000000000000000" pitchFamily="2" charset="2"/>
              </a:rPr>
              <a:t> 행복도시 </a:t>
            </a:r>
            <a:r>
              <a:rPr lang="en-US" altLang="ko-KR" sz="1600" dirty="0" smtClean="0">
                <a:latin typeface="HY강M" panose="02030600000101010101" pitchFamily="18" charset="-127"/>
                <a:ea typeface="HY강M" panose="02030600000101010101" pitchFamily="18" charset="-127"/>
                <a:sym typeface="Wingdings" panose="05000000000000000000" pitchFamily="2" charset="2"/>
              </a:rPr>
              <a:t>1,2,3</a:t>
            </a:r>
            <a:r>
              <a:rPr lang="ko-KR" altLang="en-US" sz="1600" dirty="0" smtClean="0">
                <a:latin typeface="HY강M" panose="02030600000101010101" pitchFamily="18" charset="-127"/>
                <a:ea typeface="HY강M" panose="02030600000101010101" pitchFamily="18" charset="-127"/>
                <a:sym typeface="Wingdings" panose="05000000000000000000" pitchFamily="2" charset="2"/>
              </a:rPr>
              <a:t>단지 </a:t>
            </a:r>
            <a:r>
              <a:rPr lang="en-US" altLang="ko-KR" sz="1600" dirty="0" smtClean="0">
                <a:latin typeface="HY강M" panose="02030600000101010101" pitchFamily="18" charset="-127"/>
                <a:ea typeface="HY강M" panose="02030600000101010101" pitchFamily="18" charset="-127"/>
                <a:sym typeface="Wingdings" panose="05000000000000000000" pitchFamily="2" charset="2"/>
              </a:rPr>
              <a:t>2200</a:t>
            </a:r>
            <a:r>
              <a:rPr lang="ko-KR" altLang="en-US" sz="1600" dirty="0" smtClean="0">
                <a:latin typeface="HY강M" panose="02030600000101010101" pitchFamily="18" charset="-127"/>
                <a:ea typeface="HY강M" panose="02030600000101010101" pitchFamily="18" charset="-127"/>
                <a:sym typeface="Wingdings" panose="05000000000000000000" pitchFamily="2" charset="2"/>
              </a:rPr>
              <a:t>세대</a:t>
            </a:r>
            <a:endParaRPr lang="en-US" altLang="ko-KR" sz="1600" dirty="0" smtClean="0">
              <a:latin typeface="HY강M" panose="02030600000101010101" pitchFamily="18" charset="-127"/>
              <a:ea typeface="HY강M" panose="02030600000101010101" pitchFamily="18" charset="-127"/>
              <a:sym typeface="Wingdings" panose="05000000000000000000" pitchFamily="2" charset="2"/>
            </a:endParaRPr>
          </a:p>
          <a:p>
            <a:pPr marL="180975" indent="-180975">
              <a:lnSpc>
                <a:spcPct val="130000"/>
              </a:lnSpc>
              <a:buFont typeface="Wingdings"/>
              <a:buChar char="à"/>
              <a:defRPr/>
            </a:pPr>
            <a:r>
              <a:rPr lang="ko-KR" altLang="en-US" sz="16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단열 저하로 결로 하자 </a:t>
            </a:r>
            <a:r>
              <a:rPr lang="en-US" altLang="ko-KR" sz="16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800</a:t>
            </a:r>
            <a:r>
              <a:rPr lang="ko-KR" altLang="en-US" sz="16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세대 발생</a:t>
            </a:r>
            <a:endParaRPr lang="en-US" altLang="ko-KR" sz="1600" dirty="0">
              <a:latin typeface="HY강M" panose="02030600000101010101" pitchFamily="18" charset="-127"/>
              <a:ea typeface="HY강M" panose="02030600000101010101" pitchFamily="18" charset="-127"/>
            </a:endParaRPr>
          </a:p>
          <a:p>
            <a:pPr marL="180975" indent="-180975">
              <a:lnSpc>
                <a:spcPct val="130000"/>
              </a:lnSpc>
              <a:buFont typeface="Wingdings"/>
              <a:buChar char="à"/>
              <a:defRPr/>
            </a:pPr>
            <a:r>
              <a:rPr lang="ko-KR" altLang="en-US" sz="16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집단민원</a:t>
            </a:r>
            <a:r>
              <a:rPr lang="en-US" altLang="ko-KR" sz="1600" dirty="0" smtClean="0">
                <a:latin typeface="HY강M" panose="02030600000101010101" pitchFamily="18" charset="-127"/>
                <a:ea typeface="HY강M" panose="02030600000101010101" pitchFamily="18" charset="-127"/>
                <a:sym typeface="Wingdings" panose="05000000000000000000" pitchFamily="2" charset="2"/>
              </a:rPr>
              <a:t> LH</a:t>
            </a:r>
            <a:r>
              <a:rPr lang="ko-KR" altLang="en-US" sz="1600" dirty="0" smtClean="0">
                <a:latin typeface="HY강M" panose="02030600000101010101" pitchFamily="18" charset="-127"/>
                <a:ea typeface="HY강M" panose="02030600000101010101" pitchFamily="18" charset="-127"/>
                <a:sym typeface="Wingdings" panose="05000000000000000000" pitchFamily="2" charset="2"/>
              </a:rPr>
              <a:t>공사 하자보수공사 시행</a:t>
            </a:r>
            <a:endParaRPr lang="en-US" altLang="ko-KR" sz="1600" dirty="0" smtClean="0">
              <a:latin typeface="HY강M" panose="02030600000101010101" pitchFamily="18" charset="-127"/>
              <a:ea typeface="HY강M" panose="02030600000101010101" pitchFamily="18" charset="-127"/>
              <a:sym typeface="Wingdings" panose="05000000000000000000" pitchFamily="2" charset="2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ko-KR" sz="16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                     30</a:t>
            </a:r>
            <a:r>
              <a:rPr lang="ko-KR" altLang="en-US" sz="16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억</a:t>
            </a:r>
            <a:r>
              <a:rPr lang="en-US" altLang="ko-KR" sz="16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/</a:t>
            </a:r>
            <a:r>
              <a:rPr lang="ko-KR" altLang="en-US" sz="16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공사비</a:t>
            </a:r>
            <a:endParaRPr lang="ko-KR" altLang="en-US" sz="1600" dirty="0"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33" name="양쪽 모서리가 둥근 사각형 32"/>
          <p:cNvSpPr/>
          <p:nvPr/>
        </p:nvSpPr>
        <p:spPr>
          <a:xfrm>
            <a:off x="625277" y="1124464"/>
            <a:ext cx="4446482" cy="404494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chemeClr val="accent1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ALT-2 </a:t>
            </a:r>
            <a:r>
              <a:rPr lang="ko-KR" altLang="en-US" sz="16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 기술 적</a:t>
            </a:r>
            <a:r>
              <a:rPr lang="ko-KR" altLang="en-US" sz="1600" dirty="0">
                <a:latin typeface="HY강M" panose="02030600000101010101" pitchFamily="18" charset="-127"/>
                <a:ea typeface="HY강M" panose="02030600000101010101" pitchFamily="18" charset="-127"/>
              </a:rPr>
              <a:t>용</a:t>
            </a:r>
            <a:r>
              <a:rPr lang="ko-KR" altLang="en-US" sz="16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 현황</a:t>
            </a:r>
            <a:endParaRPr lang="ko-KR" altLang="en-US" sz="1600" dirty="0"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pic>
        <p:nvPicPr>
          <p:cNvPr id="34" name="Picture 2" descr="M:\PT소스\글머리\98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 flipV="1">
            <a:off x="948117" y="1753955"/>
            <a:ext cx="49688" cy="45719"/>
          </a:xfrm>
          <a:prstGeom prst="rect">
            <a:avLst/>
          </a:prstGeom>
          <a:noFill/>
        </p:spPr>
      </p:pic>
      <p:sp>
        <p:nvSpPr>
          <p:cNvPr id="36" name="직사각형 35"/>
          <p:cNvSpPr/>
          <p:nvPr/>
        </p:nvSpPr>
        <p:spPr>
          <a:xfrm>
            <a:off x="7396344" y="6316106"/>
            <a:ext cx="18261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 smtClean="0">
                <a:solidFill>
                  <a:srgbClr val="000000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   </a:t>
            </a:r>
            <a:r>
              <a:rPr lang="en-US" altLang="ko-KR" sz="1200" smtClean="0">
                <a:solidFill>
                  <a:srgbClr val="000000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&lt;</a:t>
            </a:r>
            <a:r>
              <a:rPr lang="ko-KR" altLang="en-US" sz="1200" dirty="0" err="1" smtClean="0">
                <a:solidFill>
                  <a:srgbClr val="000000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커튼월</a:t>
            </a:r>
            <a:r>
              <a:rPr lang="ko-KR" altLang="en-US" sz="1200" dirty="0">
                <a:solidFill>
                  <a:srgbClr val="000000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 </a:t>
            </a:r>
            <a:r>
              <a:rPr lang="ko-KR" altLang="en-US" sz="1200" dirty="0" err="1" smtClean="0">
                <a:solidFill>
                  <a:srgbClr val="000000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외단열</a:t>
            </a:r>
            <a:r>
              <a:rPr lang="ko-KR" altLang="en-US" sz="1200" dirty="0" smtClean="0">
                <a:solidFill>
                  <a:srgbClr val="000000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 패널</a:t>
            </a:r>
            <a:r>
              <a:rPr lang="en-US" altLang="ko-KR" sz="1200" dirty="0" smtClean="0">
                <a:solidFill>
                  <a:srgbClr val="000000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&gt;</a:t>
            </a:r>
            <a:endParaRPr lang="ko-KR" altLang="en-US" sz="1200" dirty="0"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4970642" y="6331242"/>
            <a:ext cx="24416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 smtClean="0">
                <a:solidFill>
                  <a:srgbClr val="000000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   &lt;</a:t>
            </a:r>
            <a:r>
              <a:rPr lang="ko-KR" altLang="en-US" sz="1200" dirty="0" err="1" smtClean="0">
                <a:solidFill>
                  <a:srgbClr val="000000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커튼월프레임</a:t>
            </a:r>
            <a:r>
              <a:rPr lang="ko-KR" altLang="en-US" sz="1200" dirty="0" smtClean="0">
                <a:solidFill>
                  <a:srgbClr val="000000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 단열성능 개선</a:t>
            </a:r>
            <a:r>
              <a:rPr lang="en-US" altLang="ko-KR" sz="1200" dirty="0" smtClean="0">
                <a:solidFill>
                  <a:srgbClr val="000000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&gt;</a:t>
            </a:r>
            <a:endParaRPr lang="ko-KR" altLang="en-US" sz="1200" dirty="0"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pic>
        <p:nvPicPr>
          <p:cNvPr id="38" name="그림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6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579702" y="1600200"/>
            <a:ext cx="869553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latinLnBrk="0" hangingPunct="1">
              <a:spcBef>
                <a:spcPct val="50000"/>
              </a:spcBef>
            </a:pPr>
            <a:endParaRPr kumimoji="0" lang="en-US" dirty="0">
              <a:solidFill>
                <a:srgbClr val="4D4D4D"/>
              </a:solidFill>
              <a:latin typeface="Times" pitchFamily="18" charset="0"/>
            </a:endParaRPr>
          </a:p>
        </p:txBody>
      </p:sp>
      <p:sp>
        <p:nvSpPr>
          <p:cNvPr id="44035" name="Line 11"/>
          <p:cNvSpPr>
            <a:spLocks noChangeShapeType="1"/>
          </p:cNvSpPr>
          <p:nvPr/>
        </p:nvSpPr>
        <p:spPr bwMode="auto">
          <a:xfrm>
            <a:off x="351962" y="17002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latinLnBrk="0"/>
            <a:endParaRPr kumimoji="0" lang="en-GB" sz="2400" dirty="0">
              <a:solidFill>
                <a:srgbClr val="4D4D4D"/>
              </a:solidFill>
              <a:latin typeface="Arial" pitchFamily="34" charset="0"/>
              <a:ea typeface="ＭＳ Ｐゴシック" pitchFamily="-96" charset="-128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742905" y="1124744"/>
            <a:ext cx="9078009" cy="5328592"/>
          </a:xfrm>
        </p:spPr>
        <p:txBody>
          <a:bodyPr/>
          <a:lstStyle/>
          <a:p>
            <a:r>
              <a:rPr lang="ko-KR" altLang="en-US" sz="20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공법 </a:t>
            </a:r>
            <a:r>
              <a:rPr lang="en-US" altLang="ko-KR" sz="20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: </a:t>
            </a:r>
            <a:r>
              <a:rPr lang="ko-KR" altLang="en-US" sz="20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비단열바 </a:t>
            </a:r>
            <a:r>
              <a:rPr lang="en-US" altLang="ko-KR" sz="2000" dirty="0" smtClean="0">
                <a:latin typeface="HY강M" panose="02030600000101010101" pitchFamily="18" charset="-127"/>
                <a:ea typeface="HY강M" panose="02030600000101010101" pitchFamily="18" charset="-127"/>
                <a:sym typeface="Wingdings" panose="05000000000000000000" pitchFamily="2" charset="2"/>
              </a:rPr>
              <a:t> </a:t>
            </a:r>
            <a:r>
              <a:rPr lang="ko-KR" altLang="en-US" sz="2000" dirty="0" smtClean="0">
                <a:latin typeface="HY강M" panose="02030600000101010101" pitchFamily="18" charset="-127"/>
                <a:ea typeface="HY강M" panose="02030600000101010101" pitchFamily="18" charset="-127"/>
                <a:sym typeface="Wingdings" panose="05000000000000000000" pitchFamily="2" charset="2"/>
              </a:rPr>
              <a:t>단열복합 바 </a:t>
            </a:r>
            <a:r>
              <a:rPr lang="en-US" altLang="ko-KR" sz="2000" dirty="0" smtClean="0">
                <a:latin typeface="HY강M" panose="02030600000101010101" pitchFamily="18" charset="-127"/>
                <a:ea typeface="HY강M" panose="02030600000101010101" pitchFamily="18" charset="-127"/>
                <a:sym typeface="Wingdings" panose="05000000000000000000" pitchFamily="2" charset="2"/>
              </a:rPr>
              <a:t>+ </a:t>
            </a:r>
            <a:r>
              <a:rPr lang="ko-KR" altLang="en-US" sz="2000" dirty="0" smtClean="0">
                <a:latin typeface="HY강M" panose="02030600000101010101" pitchFamily="18" charset="-127"/>
                <a:ea typeface="HY강M" panose="02030600000101010101" pitchFamily="18" charset="-127"/>
                <a:sym typeface="Wingdings" panose="05000000000000000000" pitchFamily="2" charset="2"/>
              </a:rPr>
              <a:t>유리추가 </a:t>
            </a:r>
            <a:r>
              <a:rPr lang="en-US" altLang="ko-KR" sz="2000" dirty="0" smtClean="0">
                <a:latin typeface="HY강M" panose="02030600000101010101" pitchFamily="18" charset="-127"/>
                <a:ea typeface="HY강M" panose="02030600000101010101" pitchFamily="18" charset="-127"/>
                <a:sym typeface="Wingdings" panose="05000000000000000000" pitchFamily="2" charset="2"/>
              </a:rPr>
              <a:t> </a:t>
            </a:r>
            <a:r>
              <a:rPr lang="ko-KR" altLang="en-US" sz="2000" dirty="0" smtClean="0">
                <a:solidFill>
                  <a:srgbClr val="0000FF"/>
                </a:solidFill>
                <a:latin typeface="HY강M" panose="02030600000101010101" pitchFamily="18" charset="-127"/>
                <a:ea typeface="HY강M" panose="02030600000101010101" pitchFamily="18" charset="-127"/>
                <a:sym typeface="Wingdings" panose="05000000000000000000" pitchFamily="2" charset="2"/>
              </a:rPr>
              <a:t>대우트럼프월드</a:t>
            </a:r>
            <a:r>
              <a:rPr lang="en-US" altLang="ko-KR" sz="2000" dirty="0" smtClean="0">
                <a:solidFill>
                  <a:srgbClr val="0000FF"/>
                </a:solidFill>
                <a:latin typeface="HY강M" panose="02030600000101010101" pitchFamily="18" charset="-127"/>
                <a:ea typeface="HY강M" panose="02030600000101010101" pitchFamily="18" charset="-127"/>
                <a:sym typeface="Wingdings" panose="05000000000000000000" pitchFamily="2" charset="2"/>
              </a:rPr>
              <a:t>2</a:t>
            </a:r>
            <a:r>
              <a:rPr lang="ko-KR" altLang="en-US" sz="2000" dirty="0" smtClean="0">
                <a:solidFill>
                  <a:srgbClr val="0000FF"/>
                </a:solidFill>
                <a:latin typeface="HY강M" panose="02030600000101010101" pitchFamily="18" charset="-127"/>
                <a:ea typeface="HY강M" panose="02030600000101010101" pitchFamily="18" charset="-127"/>
                <a:sym typeface="Wingdings" panose="05000000000000000000" pitchFamily="2" charset="2"/>
              </a:rPr>
              <a:t>차</a:t>
            </a:r>
            <a:endParaRPr lang="en-GB" sz="2000" dirty="0" smtClean="0">
              <a:solidFill>
                <a:srgbClr val="0000FF"/>
              </a:solidFill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623" y="1700214"/>
            <a:ext cx="4541392" cy="2506711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2" r="6888" b="8041"/>
          <a:stretch/>
        </p:blipFill>
        <p:spPr>
          <a:xfrm>
            <a:off x="899423" y="1673775"/>
            <a:ext cx="3501361" cy="2508019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3" t="9496" r="27397" b="36987"/>
          <a:stretch/>
        </p:blipFill>
        <p:spPr>
          <a:xfrm rot="5400000">
            <a:off x="7491127" y="2162345"/>
            <a:ext cx="2508020" cy="1583759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960" y="4715080"/>
            <a:ext cx="3335964" cy="1695412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23" y="4725145"/>
            <a:ext cx="2426020" cy="1675285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319" y="4699161"/>
            <a:ext cx="2595015" cy="1701269"/>
          </a:xfrm>
          <a:prstGeom prst="rect">
            <a:avLst/>
          </a:prstGeom>
        </p:spPr>
      </p:pic>
      <p:sp>
        <p:nvSpPr>
          <p:cNvPr id="17" name="직사각형 16"/>
          <p:cNvSpPr/>
          <p:nvPr/>
        </p:nvSpPr>
        <p:spPr>
          <a:xfrm>
            <a:off x="2386338" y="430345"/>
            <a:ext cx="32868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ALT-2    </a:t>
            </a:r>
            <a:r>
              <a:rPr lang="ko-KR" altLang="en-US" sz="28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시공 사례</a:t>
            </a:r>
            <a:endParaRPr lang="ko-KR" altLang="en-US" sz="2800" b="1" dirty="0">
              <a:solidFill>
                <a:schemeClr val="tx1">
                  <a:lumMod val="50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Aharoni" panose="02010803020104030203" pitchFamily="2" charset="-79"/>
            </a:endParaRP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200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579702" y="1600200"/>
            <a:ext cx="869553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latinLnBrk="0" hangingPunct="1">
              <a:spcBef>
                <a:spcPct val="50000"/>
              </a:spcBef>
            </a:pPr>
            <a:endParaRPr kumimoji="0" lang="en-US" dirty="0">
              <a:solidFill>
                <a:srgbClr val="4D4D4D"/>
              </a:solidFill>
              <a:latin typeface="Times" pitchFamily="18" charset="0"/>
            </a:endParaRPr>
          </a:p>
        </p:txBody>
      </p:sp>
      <p:sp>
        <p:nvSpPr>
          <p:cNvPr id="44035" name="Line 11"/>
          <p:cNvSpPr>
            <a:spLocks noChangeShapeType="1"/>
          </p:cNvSpPr>
          <p:nvPr/>
        </p:nvSpPr>
        <p:spPr bwMode="auto">
          <a:xfrm>
            <a:off x="351962" y="17002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latinLnBrk="0"/>
            <a:endParaRPr kumimoji="0" lang="en-GB" sz="2400" dirty="0">
              <a:solidFill>
                <a:srgbClr val="4D4D4D"/>
              </a:solidFill>
              <a:latin typeface="Arial" pitchFamily="34" charset="0"/>
              <a:ea typeface="ＭＳ Ｐゴシック" pitchFamily="-96" charset="-128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7" name="그룹 16"/>
          <p:cNvGrpSpPr/>
          <p:nvPr/>
        </p:nvGrpSpPr>
        <p:grpSpPr>
          <a:xfrm>
            <a:off x="804240" y="1168690"/>
            <a:ext cx="8584987" cy="5388164"/>
            <a:chOff x="515814" y="1336675"/>
            <a:chExt cx="8172575" cy="5234576"/>
          </a:xfrm>
        </p:grpSpPr>
        <p:pic>
          <p:nvPicPr>
            <p:cNvPr id="21" name="그림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625" y="1336675"/>
              <a:ext cx="2432050" cy="160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직사각형 18"/>
            <p:cNvSpPr>
              <a:spLocks noChangeArrowheads="1"/>
            </p:cNvSpPr>
            <p:nvPr/>
          </p:nvSpPr>
          <p:spPr bwMode="auto">
            <a:xfrm>
              <a:off x="3833813" y="2943225"/>
              <a:ext cx="24352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400">
                  <a:latin typeface="HY울릉도M" pitchFamily="18" charset="-127"/>
                  <a:ea typeface="HY울릉도M" pitchFamily="18" charset="-127"/>
                </a:rPr>
                <a:t>보라매 청소년 수련원</a:t>
              </a:r>
            </a:p>
          </p:txBody>
        </p:sp>
        <p:pic>
          <p:nvPicPr>
            <p:cNvPr id="24" name="그림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9" r="17747" b="17741"/>
            <a:stretch>
              <a:fillRect/>
            </a:stretch>
          </p:blipFill>
          <p:spPr bwMode="auto">
            <a:xfrm>
              <a:off x="3314700" y="1336675"/>
              <a:ext cx="2503488" cy="160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직사각형 24"/>
            <p:cNvSpPr>
              <a:spLocks noChangeArrowheads="1"/>
            </p:cNvSpPr>
            <p:nvPr/>
          </p:nvSpPr>
          <p:spPr bwMode="auto">
            <a:xfrm>
              <a:off x="1292225" y="2940050"/>
              <a:ext cx="2290763" cy="30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400">
                  <a:latin typeface="HY울릉도M" pitchFamily="18" charset="-127"/>
                  <a:ea typeface="HY울릉도M" pitchFamily="18" charset="-127"/>
                </a:rPr>
                <a:t>시립강북노인복지관</a:t>
              </a:r>
            </a:p>
          </p:txBody>
        </p:sp>
        <p:pic>
          <p:nvPicPr>
            <p:cNvPr id="26" name="그림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750" y="1336675"/>
              <a:ext cx="2427288" cy="160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직사각형 26"/>
            <p:cNvSpPr>
              <a:spLocks noChangeArrowheads="1"/>
            </p:cNvSpPr>
            <p:nvPr/>
          </p:nvSpPr>
          <p:spPr bwMode="auto">
            <a:xfrm>
              <a:off x="5821794" y="6134931"/>
              <a:ext cx="2467785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400" dirty="0" err="1">
                  <a:latin typeface="HY울릉도M" pitchFamily="18" charset="-127"/>
                  <a:ea typeface="HY울릉도M" pitchFamily="18" charset="-127"/>
                </a:rPr>
                <a:t>세종시</a:t>
              </a:r>
              <a:r>
                <a:rPr lang="ko-KR" altLang="en-US" sz="1400" dirty="0">
                  <a:latin typeface="HY울릉도M" pitchFamily="18" charset="-127"/>
                  <a:ea typeface="HY울릉도M" pitchFamily="18" charset="-127"/>
                </a:rPr>
                <a:t> 행복도시 </a:t>
              </a:r>
              <a:r>
                <a:rPr lang="ko-KR" altLang="en-US" sz="1400" dirty="0" err="1">
                  <a:latin typeface="HY울릉도M" pitchFamily="18" charset="-127"/>
                  <a:ea typeface="HY울릉도M" pitchFamily="18" charset="-127"/>
                </a:rPr>
                <a:t>첫마을</a:t>
              </a:r>
              <a:endParaRPr lang="ko-KR" altLang="en-US" sz="1400" dirty="0">
                <a:latin typeface="HY울릉도M" pitchFamily="18" charset="-127"/>
                <a:ea typeface="HY울릉도M" pitchFamily="18" charset="-127"/>
              </a:endParaRPr>
            </a:p>
          </p:txBody>
        </p:sp>
        <p:pic>
          <p:nvPicPr>
            <p:cNvPr id="28" name="그림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9271" y="3392645"/>
              <a:ext cx="3949118" cy="2732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직사각형 28"/>
            <p:cNvSpPr>
              <a:spLocks noChangeArrowheads="1"/>
            </p:cNvSpPr>
            <p:nvPr/>
          </p:nvSpPr>
          <p:spPr bwMode="auto">
            <a:xfrm>
              <a:off x="6775450" y="2943225"/>
              <a:ext cx="1862138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400">
                  <a:latin typeface="HY울릉도M" pitchFamily="18" charset="-127"/>
                  <a:ea typeface="HY울릉도M" pitchFamily="18" charset="-127"/>
                </a:rPr>
                <a:t>금천노인종합복지관</a:t>
              </a:r>
            </a:p>
          </p:txBody>
        </p:sp>
        <p:pic>
          <p:nvPicPr>
            <p:cNvPr id="30" name="그림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43" b="33180"/>
            <a:stretch>
              <a:fillRect/>
            </a:stretch>
          </p:blipFill>
          <p:spPr bwMode="auto">
            <a:xfrm>
              <a:off x="515814" y="4924055"/>
              <a:ext cx="1869729" cy="1310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직사각형 26"/>
            <p:cNvSpPr>
              <a:spLocks noChangeArrowheads="1"/>
            </p:cNvSpPr>
            <p:nvPr/>
          </p:nvSpPr>
          <p:spPr bwMode="auto">
            <a:xfrm>
              <a:off x="555625" y="6234251"/>
              <a:ext cx="2159001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400" dirty="0">
                  <a:latin typeface="HY울릉도M" pitchFamily="18" charset="-127"/>
                  <a:ea typeface="HY울릉도M" pitchFamily="18" charset="-127"/>
                </a:rPr>
                <a:t>칠곡차량등록사업소</a:t>
              </a:r>
            </a:p>
          </p:txBody>
        </p:sp>
        <p:sp>
          <p:nvSpPr>
            <p:cNvPr id="32" name="직사각형 26"/>
            <p:cNvSpPr>
              <a:spLocks noChangeArrowheads="1"/>
            </p:cNvSpPr>
            <p:nvPr/>
          </p:nvSpPr>
          <p:spPr bwMode="auto">
            <a:xfrm>
              <a:off x="3334481" y="6272247"/>
              <a:ext cx="1449773" cy="299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400" dirty="0" smtClean="0">
                  <a:latin typeface="HY울릉도M" pitchFamily="18" charset="-127"/>
                  <a:ea typeface="HY울릉도M" pitchFamily="18" charset="-127"/>
                </a:rPr>
                <a:t>포항 시청</a:t>
              </a:r>
              <a:endParaRPr lang="ko-KR" altLang="en-US" sz="1400" dirty="0">
                <a:latin typeface="HY울릉도M" pitchFamily="18" charset="-127"/>
                <a:ea typeface="HY울릉도M" pitchFamily="18" charset="-127"/>
              </a:endParaRPr>
            </a:p>
          </p:txBody>
        </p:sp>
      </p:grpSp>
      <p:sp>
        <p:nvSpPr>
          <p:cNvPr id="20" name="직사각형 19"/>
          <p:cNvSpPr/>
          <p:nvPr/>
        </p:nvSpPr>
        <p:spPr>
          <a:xfrm>
            <a:off x="2151562" y="476672"/>
            <a:ext cx="31694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ALT-2   </a:t>
            </a:r>
            <a:r>
              <a:rPr lang="ko-KR" altLang="en-US" sz="28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시공 사례</a:t>
            </a:r>
            <a:endParaRPr lang="ko-KR" altLang="en-US" sz="2800" b="1" dirty="0">
              <a:solidFill>
                <a:schemeClr val="tx1">
                  <a:lumMod val="50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Aharoni" panose="02010803020104030203" pitchFamily="2" charset="-79"/>
            </a:endParaRPr>
          </a:p>
        </p:txBody>
      </p:sp>
      <p:pic>
        <p:nvPicPr>
          <p:cNvPr id="35" name="그림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3" t="3645" r="18353" b="3877"/>
          <a:stretch>
            <a:fillRect/>
          </a:stretch>
        </p:blipFill>
        <p:spPr bwMode="auto">
          <a:xfrm>
            <a:off x="3084363" y="3188505"/>
            <a:ext cx="1843104" cy="290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그림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64" y="3188506"/>
            <a:ext cx="1964080" cy="134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908" y="4505618"/>
            <a:ext cx="164939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716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579702" y="1600200"/>
            <a:ext cx="869553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latinLnBrk="0" hangingPunct="1">
              <a:spcBef>
                <a:spcPct val="50000"/>
              </a:spcBef>
            </a:pPr>
            <a:endParaRPr kumimoji="0" lang="en-US" dirty="0">
              <a:solidFill>
                <a:srgbClr val="4D4D4D"/>
              </a:solidFill>
              <a:latin typeface="Times" pitchFamily="18" charset="0"/>
            </a:endParaRPr>
          </a:p>
        </p:txBody>
      </p:sp>
      <p:sp>
        <p:nvSpPr>
          <p:cNvPr id="44035" name="Line 11"/>
          <p:cNvSpPr>
            <a:spLocks noChangeShapeType="1"/>
          </p:cNvSpPr>
          <p:nvPr/>
        </p:nvSpPr>
        <p:spPr bwMode="auto">
          <a:xfrm>
            <a:off x="351962" y="17002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latinLnBrk="0"/>
            <a:endParaRPr kumimoji="0" lang="en-GB" sz="2400" dirty="0">
              <a:solidFill>
                <a:srgbClr val="4D4D4D"/>
              </a:solidFill>
              <a:latin typeface="Arial" pitchFamily="34" charset="0"/>
              <a:ea typeface="ＭＳ Ｐゴシック" pitchFamily="-96" charset="-128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742905" y="1124744"/>
            <a:ext cx="9078009" cy="5328592"/>
          </a:xfrm>
        </p:spPr>
        <p:txBody>
          <a:bodyPr/>
          <a:lstStyle/>
          <a:p>
            <a:r>
              <a:rPr lang="ko-KR" altLang="en-US" sz="20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적용 공법 </a:t>
            </a:r>
            <a:r>
              <a:rPr lang="en-US" altLang="ko-KR" sz="20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: </a:t>
            </a:r>
            <a:r>
              <a:rPr lang="ko-KR" altLang="en-US" sz="200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기존창틀 존치 </a:t>
            </a:r>
            <a:r>
              <a:rPr lang="en-US" altLang="ko-KR" sz="2000" dirty="0" smtClean="0">
                <a:latin typeface="HY강M" panose="02030600000101010101" pitchFamily="18" charset="-127"/>
                <a:ea typeface="HY강M" panose="02030600000101010101" pitchFamily="18" charset="-127"/>
                <a:sym typeface="Wingdings" panose="05000000000000000000" pitchFamily="2" charset="2"/>
              </a:rPr>
              <a:t> </a:t>
            </a:r>
            <a:r>
              <a:rPr lang="ko-KR" altLang="en-US" sz="2000" dirty="0" smtClean="0">
                <a:latin typeface="HY강M" panose="02030600000101010101" pitchFamily="18" charset="-127"/>
                <a:ea typeface="HY강M" panose="02030600000101010101" pitchFamily="18" charset="-127"/>
                <a:sym typeface="Wingdings" panose="05000000000000000000" pitchFamily="2" charset="2"/>
              </a:rPr>
              <a:t>단열창틀 </a:t>
            </a:r>
            <a:r>
              <a:rPr lang="en-US" altLang="ko-KR" sz="2000" dirty="0" smtClean="0">
                <a:latin typeface="HY강M" panose="02030600000101010101" pitchFamily="18" charset="-127"/>
                <a:ea typeface="HY강M" panose="02030600000101010101" pitchFamily="18" charset="-127"/>
                <a:sym typeface="Wingdings" panose="05000000000000000000" pitchFamily="2" charset="2"/>
              </a:rPr>
              <a:t>+ </a:t>
            </a:r>
            <a:r>
              <a:rPr lang="ko-KR" altLang="en-US" sz="2000" dirty="0" smtClean="0">
                <a:latin typeface="HY강M" panose="02030600000101010101" pitchFamily="18" charset="-127"/>
                <a:ea typeface="HY강M" panose="02030600000101010101" pitchFamily="18" charset="-127"/>
                <a:sym typeface="Wingdings" panose="05000000000000000000" pitchFamily="2" charset="2"/>
              </a:rPr>
              <a:t>단열창호 </a:t>
            </a:r>
            <a:endParaRPr lang="en-GB" sz="2000" dirty="0" smtClean="0"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091569" y="453051"/>
            <a:ext cx="45047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ALT-3   Retrofit  </a:t>
            </a:r>
            <a:r>
              <a:rPr lang="ko-KR" altLang="en-US" sz="28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시스템창</a:t>
            </a:r>
            <a:endParaRPr lang="ko-KR" altLang="en-US" sz="2800" b="1" dirty="0">
              <a:solidFill>
                <a:schemeClr val="tx1">
                  <a:lumMod val="50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  <a:cs typeface="Aharoni" panose="02010803020104030203" pitchFamily="2" charset="-79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/>
          <a:srcRect l="-2" r="45730"/>
          <a:stretch/>
        </p:blipFill>
        <p:spPr>
          <a:xfrm>
            <a:off x="7552143" y="1376097"/>
            <a:ext cx="2207602" cy="4463404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433" b="10909"/>
          <a:stretch/>
        </p:blipFill>
        <p:spPr>
          <a:xfrm>
            <a:off x="742175" y="1605829"/>
            <a:ext cx="6809238" cy="405542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3087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Line 11"/>
          <p:cNvSpPr>
            <a:spLocks noChangeShapeType="1"/>
          </p:cNvSpPr>
          <p:nvPr/>
        </p:nvSpPr>
        <p:spPr bwMode="auto">
          <a:xfrm>
            <a:off x="351962" y="17002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latinLnBrk="0"/>
            <a:endParaRPr kumimoji="0" lang="en-GB" sz="2400" dirty="0">
              <a:solidFill>
                <a:srgbClr val="4D4D4D"/>
              </a:solidFill>
              <a:latin typeface="Arial" pitchFamily="34" charset="0"/>
              <a:ea typeface="ＭＳ Ｐゴシック" pitchFamily="-96" charset="-128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624" y="2439854"/>
            <a:ext cx="6367206" cy="394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1506260" y="1180769"/>
            <a:ext cx="6836080" cy="1224136"/>
            <a:chOff x="729" y="-2344"/>
            <a:chExt cx="1244" cy="19622"/>
          </a:xfrm>
          <a:solidFill>
            <a:schemeClr val="bg1"/>
          </a:solidFill>
        </p:grpSpPr>
        <p:sp>
          <p:nvSpPr>
            <p:cNvPr id="11" name="AutoShape 4"/>
            <p:cNvSpPr>
              <a:spLocks noChangeArrowheads="1"/>
            </p:cNvSpPr>
            <p:nvPr/>
          </p:nvSpPr>
          <p:spPr bwMode="gray">
            <a:xfrm>
              <a:off x="729" y="-2344"/>
              <a:ext cx="1244" cy="19622"/>
            </a:xfrm>
            <a:prstGeom prst="roundRect">
              <a:avLst>
                <a:gd name="adj" fmla="val 17509"/>
              </a:avLst>
            </a:prstGeom>
            <a:grpFill/>
            <a:ln w="254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latin typeface="HY강M" panose="02030600000101010101" pitchFamily="18" charset="-127"/>
                <a:ea typeface="HY강M" panose="02030600000101010101" pitchFamily="18" charset="-127"/>
              </a:endParaRPr>
            </a:p>
          </p:txBody>
        </p:sp>
        <p:sp>
          <p:nvSpPr>
            <p:cNvPr id="12" name="Text Box 17"/>
            <p:cNvSpPr txBox="1">
              <a:spLocks noChangeArrowheads="1"/>
            </p:cNvSpPr>
            <p:nvPr/>
          </p:nvSpPr>
          <p:spPr bwMode="gray">
            <a:xfrm>
              <a:off x="759" y="-673"/>
              <a:ext cx="1184" cy="16280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>
                <a:defRPr/>
              </a:pPr>
              <a:r>
                <a:rPr lang="en-US" altLang="ko-KR" sz="2000" dirty="0" smtClean="0">
                  <a:latin typeface="HY강M" panose="02030600000101010101" pitchFamily="18" charset="-127"/>
                  <a:ea typeface="HY강M" panose="02030600000101010101" pitchFamily="18" charset="-127"/>
                </a:rPr>
                <a:t>1.</a:t>
              </a:r>
              <a:r>
                <a:rPr lang="ko-KR" altLang="en-US" sz="2000" dirty="0" err="1" smtClean="0">
                  <a:latin typeface="HY강M" panose="02030600000101010101" pitchFamily="18" charset="-127"/>
                  <a:ea typeface="HY강M" panose="02030600000101010101" pitchFamily="18" charset="-127"/>
                </a:rPr>
                <a:t>시공성이</a:t>
              </a:r>
              <a:r>
                <a:rPr lang="ko-KR" altLang="en-US" sz="2000" dirty="0" smtClean="0">
                  <a:latin typeface="HY강M" panose="02030600000101010101" pitchFamily="18" charset="-127"/>
                  <a:ea typeface="HY강M" panose="02030600000101010101" pitchFamily="18" charset="-127"/>
                </a:rPr>
                <a:t> 좋아 재실 </a:t>
              </a:r>
              <a:r>
                <a:rPr lang="ko-KR" altLang="en-US" sz="2000" dirty="0" err="1" smtClean="0">
                  <a:latin typeface="HY강M" panose="02030600000101010101" pitchFamily="18" charset="-127"/>
                  <a:ea typeface="HY강M" panose="02030600000101010101" pitchFamily="18" charset="-127"/>
                </a:rPr>
                <a:t>리모델링</a:t>
              </a:r>
              <a:r>
                <a:rPr lang="ko-KR" altLang="en-US" sz="2000" dirty="0" smtClean="0">
                  <a:latin typeface="HY강M" panose="02030600000101010101" pitchFamily="18" charset="-127"/>
                  <a:ea typeface="HY강M" panose="02030600000101010101" pitchFamily="18" charset="-127"/>
                </a:rPr>
                <a:t> 가능</a:t>
              </a:r>
              <a:endParaRPr lang="en-US" altLang="ko-KR" sz="2000" dirty="0" smtClean="0">
                <a:latin typeface="HY강M" panose="02030600000101010101" pitchFamily="18" charset="-127"/>
                <a:ea typeface="HY강M" panose="02030600000101010101" pitchFamily="18" charset="-127"/>
              </a:endParaRPr>
            </a:p>
            <a:p>
              <a:pPr>
                <a:defRPr/>
              </a:pPr>
              <a:r>
                <a:rPr lang="en-US" altLang="ko-KR" sz="2000" dirty="0" smtClean="0">
                  <a:latin typeface="HY강M" panose="02030600000101010101" pitchFamily="18" charset="-127"/>
                  <a:ea typeface="HY강M" panose="02030600000101010101" pitchFamily="18" charset="-127"/>
                </a:rPr>
                <a:t>2.</a:t>
              </a:r>
              <a:r>
                <a:rPr lang="ko-KR" altLang="en-US" sz="2000" dirty="0" smtClean="0">
                  <a:latin typeface="HY강M" panose="02030600000101010101" pitchFamily="18" charset="-127"/>
                  <a:ea typeface="HY강M" panose="02030600000101010101" pitchFamily="18" charset="-127"/>
                </a:rPr>
                <a:t>주변 부대공사가 없음</a:t>
              </a:r>
              <a:r>
                <a:rPr lang="en-US" altLang="ko-KR" sz="2000" dirty="0" smtClean="0">
                  <a:latin typeface="HY강M" panose="02030600000101010101" pitchFamily="18" charset="-127"/>
                  <a:ea typeface="HY강M" panose="02030600000101010101" pitchFamily="18" charset="-127"/>
                </a:rPr>
                <a:t>.</a:t>
              </a:r>
            </a:p>
            <a:p>
              <a:pPr>
                <a:defRPr/>
              </a:pPr>
              <a:r>
                <a:rPr lang="en-US" altLang="ko-KR" sz="2000" dirty="0" smtClean="0">
                  <a:latin typeface="HY강M" panose="02030600000101010101" pitchFamily="18" charset="-127"/>
                  <a:ea typeface="HY강M" panose="02030600000101010101" pitchFamily="18" charset="-127"/>
                </a:rPr>
                <a:t>3.</a:t>
              </a:r>
              <a:r>
                <a:rPr lang="ko-KR" altLang="en-US" sz="2000" dirty="0" smtClean="0">
                  <a:latin typeface="HY강M" panose="02030600000101010101" pitchFamily="18" charset="-127"/>
                  <a:ea typeface="HY강M" panose="02030600000101010101" pitchFamily="18" charset="-127"/>
                </a:rPr>
                <a:t>경제성</a:t>
              </a:r>
              <a:r>
                <a:rPr lang="en-US" altLang="ko-KR" sz="2000" dirty="0" smtClean="0">
                  <a:latin typeface="HY강M" panose="02030600000101010101" pitchFamily="18" charset="-127"/>
                  <a:ea typeface="HY강M" panose="02030600000101010101" pitchFamily="18" charset="-127"/>
                </a:rPr>
                <a:t>(</a:t>
              </a:r>
              <a:r>
                <a:rPr lang="ko-KR" altLang="en-US" sz="2000" dirty="0" smtClean="0">
                  <a:latin typeface="HY강M" panose="02030600000101010101" pitchFamily="18" charset="-127"/>
                  <a:ea typeface="HY강M" panose="02030600000101010101" pitchFamily="18" charset="-127"/>
                </a:rPr>
                <a:t>철거 및 부대공사 제외로</a:t>
              </a:r>
              <a:r>
                <a:rPr lang="en-US" altLang="ko-KR" sz="2000" dirty="0" smtClean="0">
                  <a:latin typeface="HY강M" panose="02030600000101010101" pitchFamily="18" charset="-127"/>
                  <a:ea typeface="HY강M" panose="02030600000101010101" pitchFamily="18" charset="-127"/>
                </a:rPr>
                <a:t>)</a:t>
              </a:r>
              <a:endParaRPr lang="en-US" altLang="ko-KR" sz="2000" dirty="0">
                <a:latin typeface="HY강M" panose="02030600000101010101" pitchFamily="18" charset="-127"/>
                <a:ea typeface="HY강M" panose="02030600000101010101" pitchFamily="18" charset="-127"/>
              </a:endParaRPr>
            </a:p>
          </p:txBody>
        </p:sp>
      </p:grpSp>
      <p:sp>
        <p:nvSpPr>
          <p:cNvPr id="13" name="직사각형 12"/>
          <p:cNvSpPr/>
          <p:nvPr/>
        </p:nvSpPr>
        <p:spPr>
          <a:xfrm>
            <a:off x="2091569" y="453051"/>
            <a:ext cx="52421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ALT-3   Retrofit  </a:t>
            </a:r>
            <a:r>
              <a:rPr lang="ko-KR" altLang="en-US" sz="2800" b="1" dirty="0" err="1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시스템창</a:t>
            </a:r>
            <a:r>
              <a:rPr lang="ko-KR" altLang="en-US" sz="28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 장</a:t>
            </a:r>
            <a:r>
              <a:rPr lang="ko-KR" altLang="en-US" sz="2800" b="1" dirty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점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973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579702" y="1600200"/>
            <a:ext cx="869553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latinLnBrk="0" hangingPunct="1">
              <a:spcBef>
                <a:spcPct val="50000"/>
              </a:spcBef>
            </a:pPr>
            <a:endParaRPr kumimoji="0" lang="en-US" dirty="0">
              <a:solidFill>
                <a:srgbClr val="4D4D4D"/>
              </a:solidFill>
              <a:latin typeface="Times" pitchFamily="18" charset="0"/>
            </a:endParaRPr>
          </a:p>
        </p:txBody>
      </p:sp>
      <p:sp>
        <p:nvSpPr>
          <p:cNvPr id="44035" name="Line 11"/>
          <p:cNvSpPr>
            <a:spLocks noChangeShapeType="1"/>
          </p:cNvSpPr>
          <p:nvPr/>
        </p:nvSpPr>
        <p:spPr bwMode="auto">
          <a:xfrm>
            <a:off x="351962" y="17002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latinLnBrk="0"/>
            <a:endParaRPr kumimoji="0" lang="en-GB" sz="2400" dirty="0">
              <a:solidFill>
                <a:srgbClr val="4D4D4D"/>
              </a:solidFill>
              <a:latin typeface="Arial" pitchFamily="34" charset="0"/>
              <a:ea typeface="ＭＳ Ｐゴシック" pitchFamily="-96" charset="-128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6" t="3750" r="14251" b="1584"/>
          <a:stretch/>
        </p:blipFill>
        <p:spPr>
          <a:xfrm>
            <a:off x="756663" y="1927881"/>
            <a:ext cx="2228562" cy="2070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t="-630" r="10358"/>
          <a:stretch/>
        </p:blipFill>
        <p:spPr>
          <a:xfrm>
            <a:off x="3427860" y="1916832"/>
            <a:ext cx="2480721" cy="2070000"/>
          </a:xfrm>
          <a:prstGeom prst="rect">
            <a:avLst/>
          </a:prstGeom>
        </p:spPr>
      </p:pic>
      <p:cxnSp>
        <p:nvCxnSpPr>
          <p:cNvPr id="10" name="직선 화살표 연결선 9"/>
          <p:cNvCxnSpPr/>
          <p:nvPr/>
        </p:nvCxnSpPr>
        <p:spPr>
          <a:xfrm>
            <a:off x="3052925" y="2995281"/>
            <a:ext cx="362607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t="-393" r="4574" b="393"/>
          <a:stretch/>
        </p:blipFill>
        <p:spPr>
          <a:xfrm>
            <a:off x="6382198" y="1932072"/>
            <a:ext cx="2965821" cy="2070000"/>
          </a:xfrm>
          <a:prstGeom prst="rect">
            <a:avLst/>
          </a:prstGeom>
        </p:spPr>
      </p:pic>
      <p:cxnSp>
        <p:nvCxnSpPr>
          <p:cNvPr id="17" name="직선 화살표 연결선 16"/>
          <p:cNvCxnSpPr/>
          <p:nvPr/>
        </p:nvCxnSpPr>
        <p:spPr>
          <a:xfrm>
            <a:off x="8037527" y="4087827"/>
            <a:ext cx="0" cy="31100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4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48" t="5426" r="13790" b="4217"/>
          <a:stretch/>
        </p:blipFill>
        <p:spPr>
          <a:xfrm>
            <a:off x="6323148" y="4451298"/>
            <a:ext cx="2124777" cy="2070000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7"/>
          <a:stretch/>
        </p:blipFill>
        <p:spPr>
          <a:xfrm>
            <a:off x="8606457" y="4438122"/>
            <a:ext cx="1064565" cy="93509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5" t="23333" r="27083"/>
          <a:stretch/>
        </p:blipFill>
        <p:spPr>
          <a:xfrm>
            <a:off x="8606458" y="5616050"/>
            <a:ext cx="1064566" cy="90929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31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3894" r="10834"/>
          <a:stretch/>
        </p:blipFill>
        <p:spPr>
          <a:xfrm>
            <a:off x="709574" y="4460824"/>
            <a:ext cx="2390554" cy="2121814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" t="5326" r="3447" b="5245"/>
          <a:stretch/>
        </p:blipFill>
        <p:spPr>
          <a:xfrm>
            <a:off x="3288325" y="4443719"/>
            <a:ext cx="2353823" cy="2070000"/>
          </a:xfrm>
          <a:prstGeom prst="rect">
            <a:avLst/>
          </a:prstGeom>
        </p:spPr>
      </p:pic>
      <p:cxnSp>
        <p:nvCxnSpPr>
          <p:cNvPr id="25" name="직선 화살표 연결선 24"/>
          <p:cNvCxnSpPr/>
          <p:nvPr/>
        </p:nvCxnSpPr>
        <p:spPr>
          <a:xfrm flipH="1">
            <a:off x="5673203" y="5667855"/>
            <a:ext cx="61021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직사각형 25"/>
          <p:cNvSpPr/>
          <p:nvPr/>
        </p:nvSpPr>
        <p:spPr>
          <a:xfrm>
            <a:off x="5662853" y="4949518"/>
            <a:ext cx="6387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dirty="0" smtClean="0">
                <a:solidFill>
                  <a:srgbClr val="0000FF"/>
                </a:solidFill>
              </a:rPr>
              <a:t>1day</a:t>
            </a:r>
          </a:p>
          <a:p>
            <a:r>
              <a:rPr lang="ko-KR" altLang="en-US" sz="1600" b="1" dirty="0" smtClean="0">
                <a:solidFill>
                  <a:srgbClr val="0000FF"/>
                </a:solidFill>
              </a:rPr>
              <a:t>완료</a:t>
            </a:r>
            <a:endParaRPr lang="ko-KR" altLang="en-US" sz="1600" b="1" dirty="0">
              <a:solidFill>
                <a:srgbClr val="0000FF"/>
              </a:solidFill>
            </a:endParaRPr>
          </a:p>
        </p:txBody>
      </p:sp>
      <p:cxnSp>
        <p:nvCxnSpPr>
          <p:cNvPr id="27" name="직선 화살표 연결선 26"/>
          <p:cNvCxnSpPr/>
          <p:nvPr/>
        </p:nvCxnSpPr>
        <p:spPr>
          <a:xfrm>
            <a:off x="5986239" y="2995281"/>
            <a:ext cx="362607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91360" y="3945183"/>
            <a:ext cx="7159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b="1" dirty="0" err="1" smtClean="0">
                <a:solidFill>
                  <a:schemeClr val="tx1">
                    <a:lumMod val="75000"/>
                  </a:schemeClr>
                </a:solidFill>
              </a:rPr>
              <a:t>기존창</a:t>
            </a:r>
            <a:endParaRPr lang="ko-KR" altLang="en-US" sz="14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72390" y="3933057"/>
            <a:ext cx="892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b="1" dirty="0" err="1" smtClean="0">
                <a:solidFill>
                  <a:schemeClr val="tx1">
                    <a:lumMod val="75000"/>
                  </a:schemeClr>
                </a:solidFill>
              </a:rPr>
              <a:t>창짝제거</a:t>
            </a:r>
            <a:endParaRPr lang="ko-KR" altLang="en-US" sz="14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40645" y="3952803"/>
            <a:ext cx="1365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chemeClr val="tx1">
                    <a:lumMod val="75000"/>
                  </a:schemeClr>
                </a:solidFill>
              </a:rPr>
              <a:t>창틀 </a:t>
            </a:r>
            <a:r>
              <a:rPr lang="ko-KR" altLang="en-US" sz="1400" b="1" dirty="0" err="1" smtClean="0">
                <a:solidFill>
                  <a:schemeClr val="tx1">
                    <a:lumMod val="75000"/>
                  </a:schemeClr>
                </a:solidFill>
              </a:rPr>
              <a:t>덧</a:t>
            </a:r>
            <a:r>
              <a:rPr lang="ko-KR" altLang="en-US" sz="1400" b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ko-KR" altLang="en-US" sz="1400" b="1" dirty="0" smtClean="0">
                <a:solidFill>
                  <a:schemeClr val="tx1">
                    <a:lumMod val="75000"/>
                  </a:schemeClr>
                </a:solidFill>
              </a:rPr>
              <a:t>씌우기</a:t>
            </a:r>
            <a:endParaRPr lang="ko-KR" altLang="en-US" sz="14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368597" y="5301208"/>
            <a:ext cx="4136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900" b="1" dirty="0" smtClean="0">
                <a:solidFill>
                  <a:schemeClr val="tx1">
                    <a:lumMod val="75000"/>
                  </a:schemeClr>
                </a:solidFill>
              </a:rPr>
              <a:t>외부</a:t>
            </a:r>
            <a:endParaRPr lang="ko-KR" altLang="en-US" sz="9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368597" y="6453336"/>
            <a:ext cx="4136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900" b="1" dirty="0">
                <a:solidFill>
                  <a:schemeClr val="tx1">
                    <a:lumMod val="75000"/>
                  </a:schemeClr>
                </a:solidFill>
              </a:rPr>
              <a:t>내</a:t>
            </a:r>
            <a:r>
              <a:rPr lang="ko-KR" altLang="en-US" sz="900" b="1" dirty="0" smtClean="0">
                <a:solidFill>
                  <a:schemeClr val="tx1">
                    <a:lumMod val="75000"/>
                  </a:schemeClr>
                </a:solidFill>
              </a:rPr>
              <a:t>부</a:t>
            </a:r>
            <a:endParaRPr lang="ko-KR" altLang="en-US" sz="9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352292" y="6453338"/>
            <a:ext cx="892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b="1" dirty="0">
                <a:solidFill>
                  <a:schemeClr val="tx1">
                    <a:lumMod val="75000"/>
                  </a:schemeClr>
                </a:solidFill>
              </a:rPr>
              <a:t>창</a:t>
            </a:r>
            <a:r>
              <a:rPr lang="ko-KR" altLang="en-US" sz="1400" b="1" dirty="0" smtClean="0">
                <a:solidFill>
                  <a:schemeClr val="tx1">
                    <a:lumMod val="75000"/>
                  </a:schemeClr>
                </a:solidFill>
              </a:rPr>
              <a:t>틀고정</a:t>
            </a:r>
            <a:endParaRPr lang="ko-KR" altLang="en-US" sz="14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39516" y="6453338"/>
            <a:ext cx="1365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b="1" dirty="0" err="1" smtClean="0">
                <a:solidFill>
                  <a:schemeClr val="tx1">
                    <a:lumMod val="75000"/>
                  </a:schemeClr>
                </a:solidFill>
              </a:rPr>
              <a:t>창짝</a:t>
            </a:r>
            <a:r>
              <a:rPr lang="ko-KR" altLang="en-US" sz="1400" b="1" dirty="0" smtClean="0">
                <a:solidFill>
                  <a:schemeClr val="tx1">
                    <a:lumMod val="75000"/>
                  </a:schemeClr>
                </a:solidFill>
              </a:rPr>
              <a:t> 달기 완성</a:t>
            </a:r>
            <a:endParaRPr lang="ko-KR" altLang="en-US" sz="14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2091568" y="453051"/>
            <a:ext cx="59410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ALT-3  Retrofit  </a:t>
            </a:r>
            <a:r>
              <a:rPr lang="ko-KR" altLang="en-US" sz="2800" b="1" dirty="0" err="1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시스템창</a:t>
            </a:r>
            <a:r>
              <a:rPr lang="ko-KR" altLang="en-US" sz="2800" b="1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 시공순</a:t>
            </a:r>
            <a:r>
              <a:rPr lang="ko-KR" altLang="en-US" sz="2800" b="1" dirty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haroni" panose="02010803020104030203" pitchFamily="2" charset="-79"/>
              </a:rPr>
              <a:t>서</a:t>
            </a:r>
          </a:p>
        </p:txBody>
      </p:sp>
      <p:pic>
        <p:nvPicPr>
          <p:cNvPr id="29" name="그림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720403" y="1196752"/>
            <a:ext cx="88658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>
                <a:ea typeface="ＭＳ Ｐゴシック" pitchFamily="34" charset="-128"/>
              </a:rPr>
              <a:t>공법 </a:t>
            </a:r>
            <a:r>
              <a:rPr lang="en-US" altLang="ko-KR" dirty="0">
                <a:ea typeface="ＭＳ Ｐゴシック" pitchFamily="34" charset="-128"/>
              </a:rPr>
              <a:t>: </a:t>
            </a:r>
            <a:r>
              <a:rPr lang="ko-KR" altLang="en-US" dirty="0" err="1">
                <a:ea typeface="ＭＳ Ｐゴシック" pitchFamily="34" charset="-128"/>
              </a:rPr>
              <a:t>기존창</a:t>
            </a:r>
            <a:r>
              <a:rPr lang="ko-KR" altLang="en-US" dirty="0">
                <a:ea typeface="ＭＳ Ｐゴシック" pitchFamily="34" charset="-128"/>
              </a:rPr>
              <a:t> </a:t>
            </a:r>
            <a:r>
              <a:rPr lang="ko-KR" altLang="en-US" dirty="0" err="1">
                <a:ea typeface="ＭＳ Ｐゴシック" pitchFamily="34" charset="-128"/>
              </a:rPr>
              <a:t>창짝</a:t>
            </a:r>
            <a:r>
              <a:rPr lang="ko-KR" altLang="en-US" dirty="0">
                <a:ea typeface="ＭＳ Ｐゴシック" pitchFamily="34" charset="-128"/>
              </a:rPr>
              <a:t> 제거 </a:t>
            </a:r>
            <a:r>
              <a:rPr lang="en-US" altLang="ko-KR" dirty="0">
                <a:ea typeface="ＭＳ Ｐゴシック" pitchFamily="34" charset="-128"/>
                <a:sym typeface="Wingdings" panose="05000000000000000000" pitchFamily="2" charset="2"/>
              </a:rPr>
              <a:t> </a:t>
            </a:r>
            <a:r>
              <a:rPr lang="ko-KR" altLang="en-US" dirty="0">
                <a:ea typeface="ＭＳ Ｐゴシック" pitchFamily="34" charset="-128"/>
                <a:sym typeface="Wingdings" panose="05000000000000000000" pitchFamily="2" charset="2"/>
              </a:rPr>
              <a:t>기존창틀 </a:t>
            </a:r>
            <a:r>
              <a:rPr lang="ko-KR" altLang="en-US" dirty="0" err="1">
                <a:ea typeface="ＭＳ Ｐゴシック" pitchFamily="34" charset="-128"/>
                <a:sym typeface="Wingdings" panose="05000000000000000000" pitchFamily="2" charset="2"/>
              </a:rPr>
              <a:t>존치</a:t>
            </a:r>
            <a:r>
              <a:rPr lang="ko-KR" altLang="en-US" dirty="0">
                <a:ea typeface="ＭＳ Ｐゴシック" pitchFamily="34" charset="-128"/>
                <a:sym typeface="Wingdings" panose="05000000000000000000" pitchFamily="2" charset="2"/>
              </a:rPr>
              <a:t> </a:t>
            </a:r>
            <a:r>
              <a:rPr lang="en-US" altLang="ko-KR" dirty="0">
                <a:ea typeface="ＭＳ Ｐゴシック" pitchFamily="34" charset="-128"/>
                <a:sym typeface="Wingdings" panose="05000000000000000000" pitchFamily="2" charset="2"/>
              </a:rPr>
              <a:t>(</a:t>
            </a:r>
            <a:r>
              <a:rPr lang="ko-KR" altLang="en-US" dirty="0">
                <a:ea typeface="ＭＳ Ｐゴシック" pitchFamily="34" charset="-128"/>
                <a:sym typeface="Wingdings" panose="05000000000000000000" pitchFamily="2" charset="2"/>
              </a:rPr>
              <a:t>주변마감재 손상 없음</a:t>
            </a:r>
            <a:r>
              <a:rPr lang="en-US" altLang="ko-KR" dirty="0" smtClean="0">
                <a:ea typeface="ＭＳ Ｐゴシック" pitchFamily="34" charset="-128"/>
                <a:sym typeface="Wingdings" panose="05000000000000000000" pitchFamily="2" charset="2"/>
              </a:rPr>
              <a:t>) </a:t>
            </a:r>
            <a:r>
              <a:rPr lang="ko-KR" altLang="en-US" dirty="0">
                <a:ea typeface="ＭＳ Ｐゴシック" pitchFamily="34" charset="-128"/>
                <a:sym typeface="Wingdings" panose="05000000000000000000" pitchFamily="2" charset="2"/>
              </a:rPr>
              <a:t>김포보건소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61346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9" y="3244334"/>
            <a:ext cx="9937750" cy="3789040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682011" y="1614810"/>
            <a:ext cx="6887264" cy="1872208"/>
          </a:xfrm>
        </p:spPr>
        <p:txBody>
          <a:bodyPr/>
          <a:lstStyle/>
          <a:p>
            <a:pPr algn="l"/>
            <a:r>
              <a:rPr lang="en-US" altLang="ko-KR" b="1" dirty="0" smtClean="0">
                <a:latin typeface="+mj-ea"/>
              </a:rPr>
              <a:t>&lt;</a:t>
            </a:r>
            <a:r>
              <a:rPr lang="ko-KR" altLang="en-US" b="1" dirty="0" smtClean="0">
                <a:latin typeface="+mj-ea"/>
              </a:rPr>
              <a:t>별첨 자료</a:t>
            </a:r>
            <a:r>
              <a:rPr lang="en-US" altLang="ko-KR" b="1" dirty="0" smtClean="0">
                <a:latin typeface="+mj-ea"/>
              </a:rPr>
              <a:t>&gt;</a:t>
            </a:r>
            <a:r>
              <a:rPr lang="en-US" altLang="ko-KR" sz="4000" b="1" dirty="0" smtClean="0">
                <a:latin typeface="+mj-ea"/>
              </a:rPr>
              <a:t/>
            </a:r>
            <a:br>
              <a:rPr lang="en-US" altLang="ko-KR" sz="4000" b="1" dirty="0" smtClean="0">
                <a:latin typeface="+mj-ea"/>
              </a:rPr>
            </a:br>
            <a:r>
              <a:rPr lang="en-US" altLang="ko-KR" sz="2400" b="1" dirty="0" smtClean="0">
                <a:latin typeface="+mj-ea"/>
              </a:rPr>
              <a:t> </a:t>
            </a:r>
            <a:r>
              <a:rPr lang="en-US" altLang="ko-KR" sz="4000" b="1" dirty="0">
                <a:latin typeface="+mj-ea"/>
              </a:rPr>
              <a:t/>
            </a:r>
            <a:br>
              <a:rPr lang="en-US" altLang="ko-KR" sz="4000" b="1" dirty="0">
                <a:latin typeface="+mj-ea"/>
              </a:rPr>
            </a:br>
            <a:r>
              <a:rPr lang="en-US" altLang="ko-KR" sz="3200" b="1" dirty="0">
                <a:latin typeface="+mj-ea"/>
              </a:rPr>
              <a:t>-</a:t>
            </a:r>
            <a:r>
              <a:rPr lang="ko-KR" altLang="en-US" sz="3200" b="1" dirty="0" err="1" smtClean="0">
                <a:solidFill>
                  <a:schemeClr val="tx1"/>
                </a:solidFill>
                <a:latin typeface="+mj-ea"/>
              </a:rPr>
              <a:t>특허및</a:t>
            </a:r>
            <a:r>
              <a:rPr lang="ko-KR" altLang="en-US" sz="3200" b="1" dirty="0" smtClean="0">
                <a:solidFill>
                  <a:schemeClr val="tx1"/>
                </a:solidFill>
                <a:latin typeface="+mj-ea"/>
              </a:rPr>
              <a:t> 산업재산권</a:t>
            </a:r>
            <a:r>
              <a:rPr lang="en-US" altLang="ko-KR" sz="3200" b="1" dirty="0" smtClean="0">
                <a:solidFill>
                  <a:schemeClr val="tx1"/>
                </a:solidFill>
                <a:latin typeface="+mj-ea"/>
              </a:rPr>
              <a:t/>
            </a:r>
            <a:br>
              <a:rPr lang="en-US" altLang="ko-KR" sz="3200" b="1" dirty="0" smtClean="0">
                <a:solidFill>
                  <a:schemeClr val="tx1"/>
                </a:solidFill>
                <a:latin typeface="+mj-ea"/>
              </a:rPr>
            </a:br>
            <a:r>
              <a:rPr lang="en-US" altLang="ko-KR" sz="1200" b="1" dirty="0" smtClean="0">
                <a:solidFill>
                  <a:schemeClr val="tx1"/>
                </a:solidFill>
                <a:latin typeface="+mj-ea"/>
              </a:rPr>
              <a:t> </a:t>
            </a:r>
            <a:r>
              <a:rPr lang="en-US" altLang="ko-KR" sz="3200" b="1" dirty="0" smtClean="0">
                <a:solidFill>
                  <a:schemeClr val="tx1"/>
                </a:solidFill>
                <a:latin typeface="+mj-ea"/>
              </a:rPr>
              <a:t/>
            </a:r>
            <a:br>
              <a:rPr lang="en-US" altLang="ko-KR" sz="3200" b="1" dirty="0" smtClean="0">
                <a:solidFill>
                  <a:schemeClr val="tx1"/>
                </a:solidFill>
                <a:latin typeface="+mj-ea"/>
              </a:rPr>
            </a:br>
            <a:r>
              <a:rPr lang="en-US" altLang="ko-KR" sz="3200" b="1" dirty="0" smtClean="0">
                <a:solidFill>
                  <a:schemeClr val="tx1"/>
                </a:solidFill>
                <a:latin typeface="+mj-ea"/>
              </a:rPr>
              <a:t>-</a:t>
            </a:r>
            <a:r>
              <a:rPr lang="ko-KR" altLang="en-US" sz="3200" b="1" dirty="0" smtClean="0">
                <a:latin typeface="+mj-ea"/>
              </a:rPr>
              <a:t>각종 등록증</a:t>
            </a:r>
            <a:r>
              <a:rPr lang="en-US" altLang="ko-KR" sz="3200" b="1" dirty="0" smtClean="0">
                <a:latin typeface="+mj-ea"/>
              </a:rPr>
              <a:t>, </a:t>
            </a:r>
            <a:r>
              <a:rPr lang="ko-KR" altLang="en-US" sz="3200" b="1" dirty="0" smtClean="0">
                <a:latin typeface="+mj-ea"/>
              </a:rPr>
              <a:t>인증서 및 표창</a:t>
            </a:r>
            <a:endParaRPr lang="en-GB" sz="3200" b="1" dirty="0" smtClean="0">
              <a:solidFill>
                <a:schemeClr val="tx1"/>
              </a:solidFill>
              <a:latin typeface="+mj-ea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5125393" y="5453882"/>
            <a:ext cx="4696229" cy="1159405"/>
            <a:chOff x="4319052" y="5425853"/>
            <a:chExt cx="4245966" cy="1020967"/>
          </a:xfrm>
        </p:grpSpPr>
        <p:sp>
          <p:nvSpPr>
            <p:cNvPr id="6" name="직사각형 5"/>
            <p:cNvSpPr/>
            <p:nvPr/>
          </p:nvSpPr>
          <p:spPr>
            <a:xfrm>
              <a:off x="5593291" y="5425853"/>
              <a:ext cx="2971727" cy="3523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2000" b="1" dirty="0" smtClean="0"/>
                <a:t>㈜</a:t>
              </a:r>
              <a:r>
                <a:rPr lang="ko-KR" altLang="en-US" sz="2000" b="1" dirty="0" err="1" smtClean="0"/>
                <a:t>에이에이치씨</a:t>
              </a:r>
              <a:r>
                <a:rPr lang="ko-KR" altLang="en-US" sz="2000" b="1" dirty="0" smtClean="0"/>
                <a:t> </a:t>
              </a:r>
              <a:r>
                <a:rPr lang="ko-KR" altLang="en-US" sz="2000" b="1" dirty="0" err="1" smtClean="0"/>
                <a:t>시스</a:t>
              </a:r>
              <a:r>
                <a:rPr lang="ko-KR" altLang="en-US" sz="2000" b="1" dirty="0" err="1"/>
                <a:t>템</a:t>
              </a:r>
              <a:r>
                <a:rPr lang="ko-KR" altLang="en-US" sz="2000" b="1" dirty="0" err="1" smtClean="0"/>
                <a:t>창</a:t>
              </a:r>
              <a:endParaRPr lang="en-US" altLang="ko-KR" sz="2000" b="1" dirty="0" smtClean="0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4319052" y="5958974"/>
              <a:ext cx="4104456" cy="487846"/>
            </a:xfrm>
            <a:prstGeom prst="rect">
              <a:avLst/>
            </a:prstGeom>
            <a:solidFill>
              <a:srgbClr val="3E8459"/>
            </a:solidFill>
          </p:spPr>
          <p:txBody>
            <a:bodyPr wrap="square">
              <a:spAutoFit/>
            </a:bodyPr>
            <a:lstStyle/>
            <a:p>
              <a:r>
                <a:rPr lang="en-US" altLang="ko-KR" sz="1500" b="1" dirty="0" smtClean="0">
                  <a:solidFill>
                    <a:schemeClr val="bg1"/>
                  </a:solidFill>
                </a:rPr>
                <a:t>TEL : 02-3486-5020~2</a:t>
              </a:r>
            </a:p>
            <a:p>
              <a:r>
                <a:rPr lang="ko-KR" altLang="en-US" sz="1500" b="1" dirty="0" smtClean="0">
                  <a:solidFill>
                    <a:schemeClr val="bg1"/>
                  </a:solidFill>
                </a:rPr>
                <a:t>서울시 강서구 공항대로 </a:t>
              </a:r>
              <a:r>
                <a:rPr lang="en-US" altLang="ko-KR" sz="1500" b="1" dirty="0" smtClean="0">
                  <a:solidFill>
                    <a:schemeClr val="bg1"/>
                  </a:solidFill>
                </a:rPr>
                <a:t>659 (</a:t>
              </a:r>
              <a:r>
                <a:rPr lang="ko-KR" altLang="en-US" sz="1500" b="1" dirty="0" smtClean="0">
                  <a:solidFill>
                    <a:schemeClr val="bg1"/>
                  </a:solidFill>
                </a:rPr>
                <a:t>도레미빌딩</a:t>
              </a:r>
              <a:r>
                <a:rPr lang="en-US" altLang="ko-KR" sz="1500" b="1" dirty="0" smtClean="0">
                  <a:solidFill>
                    <a:schemeClr val="bg1"/>
                  </a:solidFill>
                </a:rPr>
                <a:t>6</a:t>
              </a:r>
              <a:r>
                <a:rPr lang="ko-KR" altLang="en-US" sz="1500" b="1" dirty="0" smtClean="0">
                  <a:solidFill>
                    <a:schemeClr val="bg1"/>
                  </a:solidFill>
                </a:rPr>
                <a:t>층</a:t>
              </a:r>
              <a:r>
                <a:rPr lang="en-US" altLang="ko-KR" sz="1500" b="1" dirty="0" smtClean="0">
                  <a:solidFill>
                    <a:schemeClr val="bg1"/>
                  </a:solidFill>
                </a:rPr>
                <a:t>)</a:t>
              </a:r>
            </a:p>
          </p:txBody>
        </p:sp>
      </p:grpSp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385" y="5229200"/>
            <a:ext cx="1145631" cy="75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9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989354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Picture 9" descr="대장이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82" y="1123853"/>
            <a:ext cx="248444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직사각형 16"/>
          <p:cNvSpPr>
            <a:spLocks noChangeArrowheads="1"/>
          </p:cNvSpPr>
          <p:nvPr/>
        </p:nvSpPr>
        <p:spPr bwMode="auto">
          <a:xfrm>
            <a:off x="1322839" y="1103214"/>
            <a:ext cx="5086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466725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000" b="1" kern="0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주요기술 특허증</a:t>
            </a:r>
            <a:endParaRPr kumimoji="0" lang="en-US" altLang="ko-KR" sz="2000" b="1" kern="0" dirty="0">
              <a:solidFill>
                <a:schemeClr val="tx1">
                  <a:lumMod val="50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110" y="1486158"/>
            <a:ext cx="3560763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1433513"/>
            <a:ext cx="3671887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7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5125393" y="6237312"/>
            <a:ext cx="4617263" cy="5040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7904"/>
            <a:ext cx="9937750" cy="3789040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719757" y="2364110"/>
            <a:ext cx="9217670" cy="1568946"/>
          </a:xfrm>
        </p:spPr>
        <p:txBody>
          <a:bodyPr/>
          <a:lstStyle/>
          <a:p>
            <a:pPr algn="l"/>
            <a:r>
              <a:rPr lang="ko-KR" altLang="en-US" sz="2800" b="1" dirty="0" smtClean="0"/>
              <a:t>경제적 에너지 절약형 </a:t>
            </a:r>
            <a:r>
              <a:rPr lang="en-US" altLang="ko-KR" sz="3600" b="1" dirty="0" smtClean="0"/>
              <a:t/>
            </a:r>
            <a:br>
              <a:rPr lang="en-US" altLang="ko-KR" sz="3600" b="1" dirty="0" smtClean="0"/>
            </a:br>
            <a:r>
              <a:rPr lang="en-US" altLang="ko-KR" b="1" spc="-150" dirty="0" smtClean="0"/>
              <a:t>270MM </a:t>
            </a:r>
            <a:r>
              <a:rPr lang="ko-KR" altLang="en-US" b="1" spc="-150" dirty="0" err="1" smtClean="0"/>
              <a:t>커튼월</a:t>
            </a:r>
            <a:r>
              <a:rPr lang="ko-KR" altLang="en-US" b="1" spc="-150" dirty="0" smtClean="0"/>
              <a:t> 이중외피 </a:t>
            </a:r>
            <a:r>
              <a:rPr lang="ko-KR" altLang="en-US" b="1" spc="-150" dirty="0" err="1" smtClean="0"/>
              <a:t>시스템창</a:t>
            </a:r>
            <a:endParaRPr lang="en-GB" b="1" i="1" spc="-150" dirty="0" smtClean="0">
              <a:solidFill>
                <a:schemeClr val="tx1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5281910" y="5947155"/>
            <a:ext cx="4297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/>
              <a:t>㈜ </a:t>
            </a:r>
            <a:r>
              <a:rPr lang="ko-KR" altLang="en-US" sz="2800" b="1" dirty="0" err="1" smtClean="0"/>
              <a:t>지에이에이치씨</a:t>
            </a:r>
            <a:r>
              <a:rPr lang="ko-KR" altLang="en-US" sz="2800" b="1" dirty="0" smtClean="0"/>
              <a:t> </a:t>
            </a:r>
            <a:r>
              <a:rPr lang="ko-KR" altLang="en-US" sz="2800" b="1" dirty="0" err="1" smtClean="0"/>
              <a:t>복합창</a:t>
            </a:r>
            <a:endParaRPr lang="en-US" altLang="ko-KR" sz="2800" b="1" dirty="0" smtClean="0"/>
          </a:p>
        </p:txBody>
      </p:sp>
      <p:grpSp>
        <p:nvGrpSpPr>
          <p:cNvPr id="7" name="그룹 6"/>
          <p:cNvGrpSpPr/>
          <p:nvPr/>
        </p:nvGrpSpPr>
        <p:grpSpPr>
          <a:xfrm>
            <a:off x="5125393" y="5453882"/>
            <a:ext cx="4696229" cy="1159405"/>
            <a:chOff x="4319052" y="5425853"/>
            <a:chExt cx="4245966" cy="1020967"/>
          </a:xfrm>
        </p:grpSpPr>
        <p:sp>
          <p:nvSpPr>
            <p:cNvPr id="9" name="직사각형 8"/>
            <p:cNvSpPr/>
            <p:nvPr/>
          </p:nvSpPr>
          <p:spPr>
            <a:xfrm>
              <a:off x="5593291" y="5425853"/>
              <a:ext cx="2971727" cy="3523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2000" b="1" dirty="0" smtClean="0"/>
                <a:t>㈜</a:t>
              </a:r>
              <a:r>
                <a:rPr lang="ko-KR" altLang="en-US" sz="2000" b="1" dirty="0" err="1" smtClean="0"/>
                <a:t>에이에이치씨</a:t>
              </a:r>
              <a:r>
                <a:rPr lang="ko-KR" altLang="en-US" sz="2000" b="1" dirty="0" smtClean="0"/>
                <a:t> </a:t>
              </a:r>
              <a:r>
                <a:rPr lang="ko-KR" altLang="en-US" sz="2000" b="1" dirty="0" err="1" smtClean="0"/>
                <a:t>시스템창</a:t>
              </a:r>
              <a:endParaRPr lang="en-US" altLang="ko-KR" sz="2000" b="1" dirty="0" smtClean="0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4319052" y="5958974"/>
              <a:ext cx="4104456" cy="487846"/>
            </a:xfrm>
            <a:prstGeom prst="rect">
              <a:avLst/>
            </a:prstGeom>
            <a:solidFill>
              <a:srgbClr val="3E8459"/>
            </a:solidFill>
          </p:spPr>
          <p:txBody>
            <a:bodyPr wrap="square">
              <a:spAutoFit/>
            </a:bodyPr>
            <a:lstStyle/>
            <a:p>
              <a:r>
                <a:rPr lang="en-US" altLang="ko-KR" sz="1500" b="1" dirty="0" smtClean="0">
                  <a:solidFill>
                    <a:schemeClr val="bg1"/>
                  </a:solidFill>
                </a:rPr>
                <a:t>TEL : 02-3486-5020~2</a:t>
              </a:r>
            </a:p>
            <a:p>
              <a:r>
                <a:rPr lang="ko-KR" altLang="en-US" sz="1500" b="1" dirty="0" smtClean="0">
                  <a:solidFill>
                    <a:schemeClr val="bg1"/>
                  </a:solidFill>
                </a:rPr>
                <a:t>서울시 강서구 공항대로 </a:t>
              </a:r>
              <a:r>
                <a:rPr lang="en-US" altLang="ko-KR" sz="1500" b="1" dirty="0" smtClean="0">
                  <a:solidFill>
                    <a:schemeClr val="bg1"/>
                  </a:solidFill>
                </a:rPr>
                <a:t>659 (</a:t>
              </a:r>
              <a:r>
                <a:rPr lang="ko-KR" altLang="en-US" sz="1500" b="1" dirty="0" smtClean="0">
                  <a:solidFill>
                    <a:schemeClr val="bg1"/>
                  </a:solidFill>
                </a:rPr>
                <a:t>도레미빌딩</a:t>
              </a:r>
              <a:r>
                <a:rPr lang="en-US" altLang="ko-KR" sz="1500" b="1" dirty="0" smtClean="0">
                  <a:solidFill>
                    <a:schemeClr val="bg1"/>
                  </a:solidFill>
                </a:rPr>
                <a:t>6</a:t>
              </a:r>
              <a:r>
                <a:rPr lang="ko-KR" altLang="en-US" sz="1500" b="1" dirty="0" smtClean="0">
                  <a:solidFill>
                    <a:schemeClr val="bg1"/>
                  </a:solidFill>
                </a:rPr>
                <a:t>층</a:t>
              </a:r>
              <a:r>
                <a:rPr lang="en-US" altLang="ko-KR" sz="1500" b="1" dirty="0" smtClean="0">
                  <a:solidFill>
                    <a:schemeClr val="bg1"/>
                  </a:solidFill>
                </a:rPr>
                <a:t>)</a:t>
              </a:r>
            </a:p>
          </p:txBody>
        </p:sp>
      </p:grp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385" y="5229200"/>
            <a:ext cx="1145631" cy="75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989354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Picture 9" descr="대장이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82" y="1123853"/>
            <a:ext cx="248444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80" y="1558627"/>
            <a:ext cx="3565525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2" y="1558627"/>
            <a:ext cx="3560763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직사각형 16"/>
          <p:cNvSpPr>
            <a:spLocks noChangeArrowheads="1"/>
          </p:cNvSpPr>
          <p:nvPr/>
        </p:nvSpPr>
        <p:spPr bwMode="auto">
          <a:xfrm>
            <a:off x="1322839" y="1103214"/>
            <a:ext cx="5086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466725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000" b="1" kern="0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주요기술 특허증</a:t>
            </a:r>
            <a:endParaRPr kumimoji="0" lang="en-US" altLang="ko-KR" sz="2000" b="1" kern="0" dirty="0">
              <a:solidFill>
                <a:schemeClr val="tx1">
                  <a:lumMod val="50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1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834" y="1587500"/>
            <a:ext cx="3716950" cy="483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18" y="1562101"/>
            <a:ext cx="3720401" cy="484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 descr="대장이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82" y="1123853"/>
            <a:ext cx="248444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직사각형 16"/>
          <p:cNvSpPr>
            <a:spLocks noChangeArrowheads="1"/>
          </p:cNvSpPr>
          <p:nvPr/>
        </p:nvSpPr>
        <p:spPr bwMode="auto">
          <a:xfrm>
            <a:off x="1322839" y="1103214"/>
            <a:ext cx="5086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466725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000" b="1" kern="0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시험성적서</a:t>
            </a:r>
            <a:endParaRPr kumimoji="0" lang="en-US" altLang="ko-KR" sz="2000" b="1" kern="0" dirty="0">
              <a:solidFill>
                <a:schemeClr val="tx1">
                  <a:lumMod val="50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0" y="989354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8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18" y="1562100"/>
            <a:ext cx="3720401" cy="48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4" descr="C:\Users\boss\Desktop\S.t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420" y="1562101"/>
            <a:ext cx="3753188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대장이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82" y="1123853"/>
            <a:ext cx="248444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0" y="989354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직사각형 16"/>
          <p:cNvSpPr>
            <a:spLocks noChangeArrowheads="1"/>
          </p:cNvSpPr>
          <p:nvPr/>
        </p:nvSpPr>
        <p:spPr bwMode="auto">
          <a:xfrm>
            <a:off x="1322839" y="1103214"/>
            <a:ext cx="5086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466725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000" b="1" kern="0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시험성적서</a:t>
            </a:r>
            <a:endParaRPr kumimoji="0" lang="en-US" altLang="ko-KR" sz="2000" b="1" kern="0" dirty="0">
              <a:solidFill>
                <a:schemeClr val="tx1">
                  <a:lumMod val="50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4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2097" y="2411158"/>
            <a:ext cx="5093115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696" y="1628798"/>
            <a:ext cx="3715620" cy="5093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모서리가 둥근 직사각형 6"/>
          <p:cNvSpPr/>
          <p:nvPr/>
        </p:nvSpPr>
        <p:spPr>
          <a:xfrm>
            <a:off x="0" y="989354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Picture 9" descr="대장이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82" y="1123853"/>
            <a:ext cx="248444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직사각형 16"/>
          <p:cNvSpPr>
            <a:spLocks noChangeArrowheads="1"/>
          </p:cNvSpPr>
          <p:nvPr/>
        </p:nvSpPr>
        <p:spPr bwMode="auto">
          <a:xfrm>
            <a:off x="1322839" y="1103214"/>
            <a:ext cx="5086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466725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000" b="1" kern="0" dirty="0" err="1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그린리모델링</a:t>
            </a:r>
            <a:r>
              <a:rPr kumimoji="0" lang="ko-KR" altLang="en-US" sz="2000" b="1" kern="0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사업자 등록증</a:t>
            </a:r>
            <a:endParaRPr kumimoji="0" lang="en-US" altLang="ko-KR" sz="2000" b="1" kern="0" dirty="0">
              <a:solidFill>
                <a:schemeClr val="tx1">
                  <a:lumMod val="50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7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5265" y="1498600"/>
            <a:ext cx="3575107" cy="496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6444" y="1498600"/>
            <a:ext cx="3575107" cy="496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모서리가 둥근 직사각형 6"/>
          <p:cNvSpPr/>
          <p:nvPr/>
        </p:nvSpPr>
        <p:spPr>
          <a:xfrm>
            <a:off x="0" y="989354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Picture 9" descr="대장이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82" y="1123853"/>
            <a:ext cx="248444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직사각형 16"/>
          <p:cNvSpPr>
            <a:spLocks noChangeArrowheads="1"/>
          </p:cNvSpPr>
          <p:nvPr/>
        </p:nvSpPr>
        <p:spPr bwMode="auto">
          <a:xfrm>
            <a:off x="1322839" y="1103214"/>
            <a:ext cx="5086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466725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000" b="1" kern="0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각종 인증서</a:t>
            </a:r>
            <a:endParaRPr kumimoji="0" lang="en-US" altLang="ko-KR" sz="2000" b="1" kern="0" dirty="0">
              <a:solidFill>
                <a:schemeClr val="tx1">
                  <a:lumMod val="50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0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241" y="1498600"/>
            <a:ext cx="3501154" cy="496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7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" t="513" r="-832" b="-419"/>
          <a:stretch/>
        </p:blipFill>
        <p:spPr bwMode="auto">
          <a:xfrm>
            <a:off x="5354208" y="1523832"/>
            <a:ext cx="3575107" cy="491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모서리가 둥근 직사각형 6"/>
          <p:cNvSpPr/>
          <p:nvPr/>
        </p:nvSpPr>
        <p:spPr>
          <a:xfrm>
            <a:off x="0" y="989354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Picture 9" descr="대장이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82" y="1123853"/>
            <a:ext cx="248444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직사각형 16"/>
          <p:cNvSpPr>
            <a:spLocks noChangeArrowheads="1"/>
          </p:cNvSpPr>
          <p:nvPr/>
        </p:nvSpPr>
        <p:spPr bwMode="auto">
          <a:xfrm>
            <a:off x="1322839" y="1103214"/>
            <a:ext cx="5086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466725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000" b="1" kern="0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각종 인증서</a:t>
            </a:r>
            <a:endParaRPr kumimoji="0" lang="en-US" altLang="ko-KR" sz="2000" b="1" kern="0" dirty="0">
              <a:solidFill>
                <a:schemeClr val="tx1">
                  <a:lumMod val="50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6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989354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Picture 9" descr="대장이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82" y="1123853"/>
            <a:ext cx="248444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직사각형 16"/>
          <p:cNvSpPr>
            <a:spLocks noChangeArrowheads="1"/>
          </p:cNvSpPr>
          <p:nvPr/>
        </p:nvSpPr>
        <p:spPr bwMode="auto">
          <a:xfrm>
            <a:off x="1322839" y="1103214"/>
            <a:ext cx="5086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466725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000" b="1" kern="0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각종 인증서</a:t>
            </a:r>
            <a:endParaRPr kumimoji="0" lang="en-US" altLang="ko-KR" sz="2000" b="1" kern="0" dirty="0">
              <a:solidFill>
                <a:schemeClr val="tx1">
                  <a:lumMod val="50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" t="7158" r="8551" b="1965"/>
          <a:stretch>
            <a:fillRect/>
          </a:stretch>
        </p:blipFill>
        <p:spPr bwMode="auto">
          <a:xfrm>
            <a:off x="1168722" y="1556792"/>
            <a:ext cx="3440113" cy="507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907" y="1600987"/>
            <a:ext cx="3817035" cy="496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282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4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Line 11"/>
          <p:cNvSpPr>
            <a:spLocks noChangeShapeType="1"/>
          </p:cNvSpPr>
          <p:nvPr/>
        </p:nvSpPr>
        <p:spPr bwMode="auto">
          <a:xfrm>
            <a:off x="351962" y="17002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latinLnBrk="0"/>
            <a:endParaRPr kumimoji="0" lang="en-GB" sz="2400" dirty="0">
              <a:solidFill>
                <a:srgbClr val="4D4D4D"/>
              </a:solidFill>
              <a:latin typeface="Arial" pitchFamily="34" charset="0"/>
              <a:ea typeface="ＭＳ Ｐゴシック" pitchFamily="-96" charset="-128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786" y="1655376"/>
            <a:ext cx="4409043" cy="2915884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1946307" y="1124744"/>
            <a:ext cx="2446504" cy="52322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ko-KR" altLang="en-US" sz="2800" dirty="0" smtClean="0">
                <a:latin typeface="HY강M" panose="02030600000101010101" pitchFamily="18" charset="-127"/>
                <a:ea typeface="HY강M" panose="02030600000101010101" pitchFamily="18" charset="-127"/>
                <a:cs typeface="Aharoni" panose="02010803020104030203" pitchFamily="2" charset="-79"/>
              </a:rPr>
              <a:t>감사 합니다</a:t>
            </a:r>
            <a:endParaRPr lang="ko-KR" altLang="en-US" sz="2800" dirty="0">
              <a:latin typeface="HY강M" panose="02030600000101010101" pitchFamily="18" charset="-127"/>
              <a:ea typeface="HY강M" panose="02030600000101010101" pitchFamily="18" charset="-127"/>
              <a:cs typeface="Aharoni" panose="02010803020104030203" pitchFamily="2" charset="-79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954251" y="4797152"/>
            <a:ext cx="611096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smtClean="0">
                <a:latin typeface="HY강M" panose="02030600000101010101" pitchFamily="18" charset="-127"/>
                <a:ea typeface="HY강M" panose="02030600000101010101" pitchFamily="18" charset="-127"/>
                <a:cs typeface="Aharoni" panose="02010803020104030203" pitchFamily="2" charset="-79"/>
              </a:rPr>
              <a:t>질의사항 및 자료요청 연락처</a:t>
            </a:r>
            <a:endParaRPr lang="en-US" altLang="ko-KR" dirty="0" smtClean="0">
              <a:latin typeface="HY강M" panose="02030600000101010101" pitchFamily="18" charset="-127"/>
              <a:ea typeface="HY강M" panose="02030600000101010101" pitchFamily="18" charset="-127"/>
              <a:cs typeface="Aharoni" panose="02010803020104030203" pitchFamily="2" charset="-79"/>
            </a:endParaRPr>
          </a:p>
          <a:p>
            <a:r>
              <a:rPr lang="ko-KR" altLang="en-US" dirty="0">
                <a:latin typeface="HY강M" panose="02030600000101010101" pitchFamily="18" charset="-127"/>
                <a:ea typeface="HY강M" panose="02030600000101010101" pitchFamily="18" charset="-127"/>
              </a:rPr>
              <a:t>본사</a:t>
            </a:r>
            <a:r>
              <a:rPr lang="en-US" altLang="ko-KR" dirty="0">
                <a:latin typeface="HY강M" panose="02030600000101010101" pitchFamily="18" charset="-127"/>
                <a:ea typeface="HY강M" panose="02030600000101010101" pitchFamily="18" charset="-127"/>
              </a:rPr>
              <a:t>: </a:t>
            </a:r>
            <a:r>
              <a:rPr lang="ko-KR" altLang="en-US" dirty="0">
                <a:latin typeface="HY강M" panose="02030600000101010101" pitchFamily="18" charset="-127"/>
                <a:ea typeface="HY강M" panose="02030600000101010101" pitchFamily="18" charset="-127"/>
              </a:rPr>
              <a:t>서울시 강서구 공항대로 </a:t>
            </a:r>
            <a:r>
              <a:rPr lang="en-US" altLang="ko-KR" dirty="0">
                <a:latin typeface="HY강M" panose="02030600000101010101" pitchFamily="18" charset="-127"/>
                <a:ea typeface="HY강M" panose="02030600000101010101" pitchFamily="18" charset="-127"/>
              </a:rPr>
              <a:t>659 (</a:t>
            </a:r>
            <a:r>
              <a:rPr lang="ko-KR" altLang="en-US" dirty="0">
                <a:latin typeface="HY강M" panose="02030600000101010101" pitchFamily="18" charset="-127"/>
                <a:ea typeface="HY강M" panose="02030600000101010101" pitchFamily="18" charset="-127"/>
              </a:rPr>
              <a:t>염창동 도레미빌딩 </a:t>
            </a:r>
            <a:r>
              <a:rPr lang="en-US" altLang="ko-KR" dirty="0">
                <a:latin typeface="HY강M" panose="02030600000101010101" pitchFamily="18" charset="-127"/>
                <a:ea typeface="HY강M" panose="02030600000101010101" pitchFamily="18" charset="-127"/>
              </a:rPr>
              <a:t>6F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en-US" altLang="ko-KR" dirty="0" smtClean="0">
              <a:latin typeface="HY강M" panose="02030600000101010101" pitchFamily="18" charset="-127"/>
              <a:ea typeface="HY강M" panose="02030600000101010101" pitchFamily="18" charset="-127"/>
              <a:cs typeface="Aharoni" panose="02010803020104030203" pitchFamily="2" charset="-79"/>
            </a:endParaRPr>
          </a:p>
          <a:p>
            <a:r>
              <a:rPr lang="en-US" altLang="ko-KR" dirty="0" smtClean="0">
                <a:latin typeface="HY강M" panose="02030600000101010101" pitchFamily="18" charset="-127"/>
                <a:ea typeface="HY강M" panose="02030600000101010101" pitchFamily="18" charset="-127"/>
                <a:cs typeface="Aharoni" panose="02010803020104030203" pitchFamily="2" charset="-79"/>
              </a:rPr>
              <a:t>Tel : 02-3486-5020~2</a:t>
            </a:r>
          </a:p>
          <a:p>
            <a:r>
              <a:rPr lang="en-US" altLang="ko-KR" dirty="0" err="1" smtClean="0">
                <a:latin typeface="HY강M" panose="02030600000101010101" pitchFamily="18" charset="-127"/>
                <a:ea typeface="HY강M" panose="02030600000101010101" pitchFamily="18" charset="-127"/>
                <a:cs typeface="Aharoni" panose="02010803020104030203" pitchFamily="2" charset="-79"/>
              </a:rPr>
              <a:t>Fex</a:t>
            </a:r>
            <a:r>
              <a:rPr lang="en-US" altLang="ko-KR" dirty="0" smtClean="0">
                <a:latin typeface="HY강M" panose="02030600000101010101" pitchFamily="18" charset="-127"/>
                <a:ea typeface="HY강M" panose="02030600000101010101" pitchFamily="18" charset="-127"/>
                <a:cs typeface="Aharoni" panose="02010803020104030203" pitchFamily="2" charset="-79"/>
              </a:rPr>
              <a:t> : 02-3486-5012</a:t>
            </a:r>
          </a:p>
          <a:p>
            <a:r>
              <a:rPr lang="en-US" altLang="ko-KR" dirty="0" smtClean="0">
                <a:latin typeface="HY강M" panose="02030600000101010101" pitchFamily="18" charset="-127"/>
                <a:ea typeface="HY강M" panose="02030600000101010101" pitchFamily="18" charset="-127"/>
                <a:cs typeface="Aharoni" panose="02010803020104030203" pitchFamily="2" charset="-79"/>
              </a:rPr>
              <a:t>kjg0062@naver.com</a:t>
            </a:r>
            <a:endParaRPr lang="ko-KR" altLang="en-US" dirty="0">
              <a:latin typeface="HY강M" panose="02030600000101010101" pitchFamily="18" charset="-127"/>
              <a:ea typeface="HY강M" panose="02030600000101010101" pitchFamily="18" charset="-127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360619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980728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2" name="Picture 9" descr="대장이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146" y="1123851"/>
            <a:ext cx="248444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직사각형 3"/>
          <p:cNvSpPr>
            <a:spLocks noChangeArrowheads="1"/>
          </p:cNvSpPr>
          <p:nvPr/>
        </p:nvSpPr>
        <p:spPr bwMode="auto">
          <a:xfrm>
            <a:off x="1368475" y="1023119"/>
            <a:ext cx="52537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22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AHC </a:t>
            </a:r>
            <a:r>
              <a:rPr lang="ko-KR" altLang="en-US" sz="22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단열 </a:t>
            </a:r>
            <a:r>
              <a:rPr lang="ko-KR" altLang="en-US" sz="2200" b="1" dirty="0" err="1" smtClean="0">
                <a:latin typeface="굴림" panose="020B0600000101010101" pitchFamily="50" charset="-127"/>
                <a:ea typeface="굴림" panose="020B0600000101010101" pitchFamily="50" charset="-127"/>
              </a:rPr>
              <a:t>복합창이란</a:t>
            </a:r>
            <a:r>
              <a:rPr lang="en-US" altLang="ko-KR" sz="22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?</a:t>
            </a:r>
            <a:endParaRPr lang="ko-KR" altLang="en-US" sz="22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2062664" y="260648"/>
            <a:ext cx="8899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/>
              <a:t>목차</a:t>
            </a:r>
            <a:endParaRPr lang="ko-KR" altLang="en-US" sz="2800" b="1" dirty="0"/>
          </a:p>
        </p:txBody>
      </p:sp>
      <p:pic>
        <p:nvPicPr>
          <p:cNvPr id="25" name="Picture 9" descr="대장이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4018" y="2449612"/>
            <a:ext cx="248444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직사각형 3"/>
          <p:cNvSpPr>
            <a:spLocks noChangeArrowheads="1"/>
          </p:cNvSpPr>
          <p:nvPr/>
        </p:nvSpPr>
        <p:spPr bwMode="auto">
          <a:xfrm>
            <a:off x="1371347" y="2348880"/>
            <a:ext cx="70539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2200" b="1" dirty="0"/>
              <a:t>경제적인 에너지 </a:t>
            </a:r>
            <a:r>
              <a:rPr lang="ko-KR" altLang="en-US" sz="2200" b="1" dirty="0" err="1"/>
              <a:t>절감형</a:t>
            </a:r>
            <a:r>
              <a:rPr lang="en-US" altLang="ko-KR" sz="2200" b="1" dirty="0"/>
              <a:t> </a:t>
            </a:r>
            <a:r>
              <a:rPr lang="ko-KR" altLang="en-US" sz="2200" b="1" dirty="0" err="1"/>
              <a:t>커튼월</a:t>
            </a:r>
            <a:r>
              <a:rPr lang="ko-KR" altLang="en-US" sz="2200" b="1" dirty="0"/>
              <a:t> </a:t>
            </a:r>
            <a:r>
              <a:rPr lang="ko-KR" altLang="en-US" sz="2200" b="1" dirty="0" smtClean="0"/>
              <a:t>창호</a:t>
            </a:r>
            <a:r>
              <a:rPr lang="en-US" altLang="ko-KR" sz="2200" b="1" dirty="0" smtClean="0"/>
              <a:t>System </a:t>
            </a:r>
            <a:r>
              <a:rPr lang="ko-KR" altLang="en-US" sz="2200" b="1" dirty="0"/>
              <a:t>이란</a:t>
            </a:r>
            <a:r>
              <a:rPr lang="en-US" altLang="ko-KR" sz="2200" b="1" dirty="0"/>
              <a:t>?</a:t>
            </a:r>
            <a:r>
              <a:rPr lang="ko-KR" altLang="en-US" sz="2200" b="1" dirty="0"/>
              <a:t> </a:t>
            </a:r>
          </a:p>
        </p:txBody>
      </p:sp>
      <p:pic>
        <p:nvPicPr>
          <p:cNvPr id="27" name="Picture 9" descr="대장이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4018" y="3313708"/>
            <a:ext cx="248444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직사각형 3"/>
          <p:cNvSpPr>
            <a:spLocks noChangeArrowheads="1"/>
          </p:cNvSpPr>
          <p:nvPr/>
        </p:nvSpPr>
        <p:spPr bwMode="auto">
          <a:xfrm>
            <a:off x="1371347" y="3212976"/>
            <a:ext cx="70539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2200" b="1" dirty="0" err="1"/>
              <a:t>커튼월</a:t>
            </a:r>
            <a:r>
              <a:rPr lang="ko-KR" altLang="en-US" sz="2200" b="1" dirty="0"/>
              <a:t> 이중외피 절약 </a:t>
            </a:r>
            <a:r>
              <a:rPr lang="ko-KR" altLang="en-US" sz="2200" b="1" dirty="0" smtClean="0"/>
              <a:t>설계 방안</a:t>
            </a:r>
            <a:endParaRPr lang="ko-KR" altLang="en-US" sz="2200" b="1" dirty="0"/>
          </a:p>
        </p:txBody>
      </p:sp>
      <p:sp>
        <p:nvSpPr>
          <p:cNvPr id="29" name="직사각형 3"/>
          <p:cNvSpPr>
            <a:spLocks noChangeArrowheads="1"/>
          </p:cNvSpPr>
          <p:nvPr/>
        </p:nvSpPr>
        <p:spPr bwMode="auto">
          <a:xfrm>
            <a:off x="1440483" y="3615407"/>
            <a:ext cx="7053912" cy="252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ko-KR" altLang="en-US" sz="1400" kern="0" dirty="0" smtClean="0">
                <a:solidFill>
                  <a:srgbClr val="000000"/>
                </a:solidFill>
                <a:ea typeface="굴림"/>
              </a:rPr>
              <a:t>풍압의 적용 결정</a:t>
            </a:r>
            <a:endParaRPr lang="en-US" altLang="ko-KR" sz="1400" kern="0" dirty="0" smtClean="0">
              <a:solidFill>
                <a:srgbClr val="000000"/>
              </a:solidFill>
              <a:ea typeface="굴림"/>
            </a:endParaRPr>
          </a:p>
          <a:p>
            <a:pPr marL="285750" indent="-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ko-KR" altLang="en-US" sz="1400" dirty="0" smtClean="0"/>
              <a:t>건물의 </a:t>
            </a:r>
            <a:r>
              <a:rPr lang="ko-KR" altLang="en-US" sz="1400" dirty="0" err="1" smtClean="0"/>
              <a:t>층고</a:t>
            </a:r>
            <a:endParaRPr lang="en-US" altLang="ko-KR" sz="1400" dirty="0" smtClean="0"/>
          </a:p>
          <a:p>
            <a:pPr marL="285750" indent="-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ko-KR" altLang="en-US" sz="1400" dirty="0" smtClean="0"/>
              <a:t>입면 </a:t>
            </a:r>
            <a:r>
              <a:rPr lang="ko-KR" altLang="en-US" sz="1400" dirty="0" err="1" smtClean="0"/>
              <a:t>묘듈</a:t>
            </a:r>
            <a:endParaRPr lang="en-US" altLang="ko-KR" sz="1400" dirty="0" smtClean="0"/>
          </a:p>
          <a:p>
            <a:pPr marL="285750" indent="-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ko-KR" altLang="en-US" sz="1400" dirty="0" smtClean="0">
                <a:solidFill>
                  <a:srgbClr val="000000"/>
                </a:solidFill>
                <a:latin typeface="굴림" pitchFamily="50" charset="-127"/>
                <a:ea typeface="새굴림" pitchFamily="18" charset="-127"/>
                <a:cs typeface="굴림" pitchFamily="50" charset="-127"/>
              </a:rPr>
              <a:t>수평재의 간격</a:t>
            </a:r>
            <a:endParaRPr lang="en-US" altLang="ko-KR" sz="1400" dirty="0" smtClean="0">
              <a:solidFill>
                <a:srgbClr val="000000"/>
              </a:solidFill>
              <a:latin typeface="굴림" pitchFamily="50" charset="-127"/>
              <a:ea typeface="새굴림" pitchFamily="18" charset="-127"/>
              <a:cs typeface="굴림" pitchFamily="50" charset="-127"/>
            </a:endParaRPr>
          </a:p>
          <a:p>
            <a:pPr marL="285750" indent="-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ko-KR" altLang="en-US" sz="1400" dirty="0" smtClean="0"/>
              <a:t>부재의 </a:t>
            </a:r>
            <a:r>
              <a:rPr lang="ko-KR" altLang="en-US" sz="1400" dirty="0"/>
              <a:t>이음매 </a:t>
            </a:r>
            <a:r>
              <a:rPr lang="en-US" altLang="ko-KR" sz="1400" dirty="0"/>
              <a:t>&amp; </a:t>
            </a:r>
            <a:r>
              <a:rPr lang="ko-KR" altLang="en-US" sz="1400" dirty="0"/>
              <a:t>앵커</a:t>
            </a:r>
            <a:endParaRPr lang="ko-KR" altLang="en-US" sz="1400" kern="0" dirty="0">
              <a:solidFill>
                <a:srgbClr val="000000"/>
              </a:solidFill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400" dirty="0" smtClean="0"/>
              <a:t>-  </a:t>
            </a:r>
            <a:r>
              <a:rPr lang="ko-KR" altLang="en-US" sz="1400" dirty="0" err="1"/>
              <a:t>원터치형</a:t>
            </a:r>
            <a:r>
              <a:rPr lang="ko-KR" altLang="en-US" sz="1400" dirty="0"/>
              <a:t> </a:t>
            </a:r>
            <a:r>
              <a:rPr lang="ko-KR" altLang="en-US" sz="1400" dirty="0" err="1"/>
              <a:t>캡바란</a:t>
            </a:r>
            <a:r>
              <a:rPr lang="en-US" altLang="ko-KR" sz="1400" dirty="0"/>
              <a:t>?</a:t>
            </a:r>
            <a:endParaRPr lang="ko-KR" altLang="en-US" sz="1400" kern="0" dirty="0">
              <a:solidFill>
                <a:srgbClr val="000000"/>
              </a:solidFill>
            </a:endParaRPr>
          </a:p>
          <a:p>
            <a:pPr marL="285750" indent="-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ko-KR" altLang="en-US" sz="1600" kern="0" dirty="0">
              <a:solidFill>
                <a:srgbClr val="000000"/>
              </a:solidFill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600" kern="0" dirty="0">
              <a:solidFill>
                <a:srgbClr val="000000"/>
              </a:solidFill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600" kern="0" dirty="0" smtClean="0">
              <a:solidFill>
                <a:srgbClr val="000000"/>
              </a:solidFill>
              <a:ea typeface="굴림"/>
            </a:endParaRPr>
          </a:p>
        </p:txBody>
      </p:sp>
      <p:pic>
        <p:nvPicPr>
          <p:cNvPr id="51" name="Picture 9" descr="대장이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4018" y="2881660"/>
            <a:ext cx="248444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직사각형 3"/>
          <p:cNvSpPr>
            <a:spLocks noChangeArrowheads="1"/>
          </p:cNvSpPr>
          <p:nvPr/>
        </p:nvSpPr>
        <p:spPr bwMode="auto">
          <a:xfrm>
            <a:off x="1371347" y="2780928"/>
            <a:ext cx="70539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2200" b="1" dirty="0"/>
              <a:t>270MM </a:t>
            </a:r>
            <a:r>
              <a:rPr lang="ko-KR" altLang="en-US" sz="2200" b="1" dirty="0" err="1"/>
              <a:t>커튼월</a:t>
            </a:r>
            <a:r>
              <a:rPr lang="ko-KR" altLang="en-US" sz="2200" b="1" dirty="0"/>
              <a:t> 이중외피 시스템의 차별성</a:t>
            </a:r>
          </a:p>
        </p:txBody>
      </p:sp>
      <p:pic>
        <p:nvPicPr>
          <p:cNvPr id="53" name="Picture 9" descr="대장이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4018" y="5329932"/>
            <a:ext cx="248444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직사각형 3"/>
          <p:cNvSpPr>
            <a:spLocks noChangeArrowheads="1"/>
          </p:cNvSpPr>
          <p:nvPr/>
        </p:nvSpPr>
        <p:spPr bwMode="auto">
          <a:xfrm>
            <a:off x="1371347" y="5229200"/>
            <a:ext cx="70539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2200" b="1" dirty="0" err="1"/>
              <a:t>커튼월</a:t>
            </a:r>
            <a:r>
              <a:rPr lang="ko-KR" altLang="en-US" sz="2200" b="1" dirty="0"/>
              <a:t> </a:t>
            </a:r>
            <a:r>
              <a:rPr lang="ko-KR" altLang="en-US" sz="2200" b="1" dirty="0" smtClean="0"/>
              <a:t>이중외피의 </a:t>
            </a:r>
            <a:r>
              <a:rPr lang="ko-KR" altLang="en-US" sz="2200" b="1" dirty="0"/>
              <a:t>에너지 </a:t>
            </a:r>
            <a:r>
              <a:rPr lang="ko-KR" altLang="en-US" sz="2200" b="1" dirty="0" err="1" smtClean="0"/>
              <a:t>절감률</a:t>
            </a:r>
            <a:endParaRPr lang="en-US" altLang="ko-KR" sz="2200" b="1" dirty="0" smtClean="0"/>
          </a:p>
        </p:txBody>
      </p:sp>
      <p:pic>
        <p:nvPicPr>
          <p:cNvPr id="55" name="Picture 9" descr="대장이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4018" y="5746456"/>
            <a:ext cx="248444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직사각형 3"/>
          <p:cNvSpPr>
            <a:spLocks noChangeArrowheads="1"/>
          </p:cNvSpPr>
          <p:nvPr/>
        </p:nvSpPr>
        <p:spPr bwMode="auto">
          <a:xfrm>
            <a:off x="1371347" y="5645724"/>
            <a:ext cx="741395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2200" b="1" dirty="0"/>
              <a:t>이중외피 </a:t>
            </a:r>
            <a:r>
              <a:rPr lang="ko-KR" altLang="en-US" sz="2200" b="1" dirty="0" err="1"/>
              <a:t>커튼월시스템의</a:t>
            </a:r>
            <a:r>
              <a:rPr lang="ko-KR" altLang="en-US" sz="2200" b="1" dirty="0"/>
              <a:t> </a:t>
            </a:r>
            <a:r>
              <a:rPr lang="ko-KR" altLang="en-US" sz="2200" b="1" dirty="0" err="1"/>
              <a:t>에너지절감률</a:t>
            </a:r>
            <a:r>
              <a:rPr lang="ko-KR" altLang="en-US" sz="2200" b="1" dirty="0"/>
              <a:t> 시뮬레이션</a:t>
            </a:r>
            <a:endParaRPr lang="en-US" altLang="ko-KR" sz="2200" b="1" dirty="0" smtClean="0"/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  <p:pic>
        <p:nvPicPr>
          <p:cNvPr id="31" name="Picture 9" descr="대장이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4018" y="1585516"/>
            <a:ext cx="248444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직사각형 3"/>
          <p:cNvSpPr>
            <a:spLocks noChangeArrowheads="1"/>
          </p:cNvSpPr>
          <p:nvPr/>
        </p:nvSpPr>
        <p:spPr bwMode="auto">
          <a:xfrm>
            <a:off x="1371347" y="1484784"/>
            <a:ext cx="70539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2200" b="1" dirty="0" err="1" smtClean="0"/>
              <a:t>커튼월이란</a:t>
            </a:r>
            <a:r>
              <a:rPr lang="en-US" altLang="ko-KR" sz="2200" b="1" dirty="0" smtClean="0"/>
              <a:t>?</a:t>
            </a:r>
            <a:endParaRPr lang="ko-KR" altLang="en-US" sz="2200" b="1" dirty="0"/>
          </a:p>
        </p:txBody>
      </p:sp>
      <p:pic>
        <p:nvPicPr>
          <p:cNvPr id="33" name="Picture 9" descr="대장이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4018" y="2017564"/>
            <a:ext cx="248444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직사각형 3"/>
          <p:cNvSpPr>
            <a:spLocks noChangeArrowheads="1"/>
          </p:cNvSpPr>
          <p:nvPr/>
        </p:nvSpPr>
        <p:spPr bwMode="auto">
          <a:xfrm>
            <a:off x="1371347" y="1916832"/>
            <a:ext cx="70539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2200" b="1" dirty="0" smtClean="0"/>
              <a:t>제품의 필요성 및 개요</a:t>
            </a:r>
            <a:endParaRPr lang="ko-KR" altLang="en-US" sz="2200" b="1" dirty="0"/>
          </a:p>
        </p:txBody>
      </p:sp>
      <p:pic>
        <p:nvPicPr>
          <p:cNvPr id="37" name="Picture 9" descr="대장이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4018" y="6165572"/>
            <a:ext cx="248444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직사각형 3"/>
          <p:cNvSpPr>
            <a:spLocks noChangeArrowheads="1"/>
          </p:cNvSpPr>
          <p:nvPr/>
        </p:nvSpPr>
        <p:spPr bwMode="auto">
          <a:xfrm>
            <a:off x="1371347" y="6064840"/>
            <a:ext cx="741395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2200" b="1" dirty="0"/>
              <a:t>계절별 운용방안</a:t>
            </a:r>
            <a:endParaRPr lang="en-US" altLang="ko-KR" sz="2200" b="1" dirty="0" smtClean="0"/>
          </a:p>
        </p:txBody>
      </p:sp>
    </p:spTree>
    <p:extLst>
      <p:ext uri="{BB962C8B-B14F-4D97-AF65-F5344CB8AC3E}">
        <p14:creationId xmlns:p14="http://schemas.microsoft.com/office/powerpoint/2010/main" val="6597093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1008436" y="5714582"/>
            <a:ext cx="8352928" cy="872722"/>
          </a:xfrm>
          <a:prstGeom prst="roundRect">
            <a:avLst/>
          </a:prstGeom>
          <a:solidFill>
            <a:srgbClr val="D5FFAB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모서리가 둥근 직사각형 3"/>
          <p:cNvSpPr/>
          <p:nvPr/>
        </p:nvSpPr>
        <p:spPr>
          <a:xfrm>
            <a:off x="0" y="989354"/>
            <a:ext cx="351962" cy="5544616"/>
          </a:xfrm>
          <a:prstGeom prst="roundRect">
            <a:avLst/>
          </a:prstGeom>
          <a:solidFill>
            <a:srgbClr val="3E8459"/>
          </a:solidFill>
          <a:ln>
            <a:solidFill>
              <a:srgbClr val="3E8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Picture 9" descr="대장이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82" y="1123853"/>
            <a:ext cx="248444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직사각형 16"/>
          <p:cNvSpPr>
            <a:spLocks noChangeArrowheads="1"/>
          </p:cNvSpPr>
          <p:nvPr/>
        </p:nvSpPr>
        <p:spPr bwMode="auto">
          <a:xfrm>
            <a:off x="1322839" y="1103214"/>
            <a:ext cx="5086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466725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000" b="1" kern="0" dirty="0" smtClean="0">
                <a:solidFill>
                  <a:schemeClr val="tx1">
                    <a:lumMod val="50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창호 자재의 종류</a:t>
            </a:r>
            <a:endParaRPr kumimoji="0" lang="en-US" altLang="ko-KR" sz="2000" b="1" kern="0" dirty="0">
              <a:solidFill>
                <a:schemeClr val="tx1">
                  <a:lumMod val="50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9" name="내용 개체 틀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3"/>
          <a:stretch/>
        </p:blipFill>
        <p:spPr bwMode="auto">
          <a:xfrm>
            <a:off x="1344934" y="1571874"/>
            <a:ext cx="4993885" cy="1643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26" y="3506843"/>
            <a:ext cx="8151304" cy="295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" y="202902"/>
            <a:ext cx="1055595" cy="69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9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16905</TotalTime>
  <Words>4275</Words>
  <Application>Microsoft Office PowerPoint</Application>
  <PresentationFormat>사용자 지정</PresentationFormat>
  <Paragraphs>914</Paragraphs>
  <Slides>77</Slides>
  <Notes>8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77</vt:i4>
      </vt:variant>
    </vt:vector>
  </HeadingPairs>
  <TitlesOfParts>
    <vt:vector size="78" baseType="lpstr">
      <vt:lpstr>1_Office 테마</vt:lpstr>
      <vt:lpstr>대한건축사협회   우수건축자재 추천제 신청품목 설명자료 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경제적 에너지 절약형  270MM 커튼월 이중외피 시스템창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리모델링에 적합한 기존창호 Reform 시스템 (시공사례와 효과분석)</vt:lpstr>
      <vt:lpstr>PowerPoint 프레젠테이션</vt:lpstr>
      <vt:lpstr>CONCEPT: -   기존창호 보존 (자원절약). -   기존 창호 상황에 적합한 보완 방안 제공. -   재실 리모델링 (거주자 이주 없이 공사 진행). -   철거공사  최소화. -   일사차단 및 이중외피 기능 구현으로  냉,난방 에너지의 획기적인 절감.     (2015년 5월29일 부터 설치의무화)  -   효과 대비 경제적인 시공비. -   국토부 그린리모델링 P/J연계로 공사비 대출 및 이자지원</vt:lpstr>
      <vt:lpstr>적용 가능한 건물 :   - 업무용 빌딩(커튼월 및 단독창 타입)  - 주상복합 - 판매 시설 - 교육 시설 - 공공 청사 - 병원 - 숙박 및 기숙사 - APT - 공장 - 기타 에너지 저감이 필요한 건물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국토부 그린리모델링 시범사업</vt:lpstr>
      <vt:lpstr>PowerPoint 프레젠테이션</vt:lpstr>
      <vt:lpstr>PowerPoint 프레젠테이션</vt:lpstr>
      <vt:lpstr>PowerPoint 프레젠테이션</vt:lpstr>
      <vt:lpstr>적용 공법 : 비단열바  단열복합 바 + 유리추가</vt:lpstr>
      <vt:lpstr>PowerPoint 프레젠테이션</vt:lpstr>
      <vt:lpstr>PowerPoint 프레젠테이션</vt:lpstr>
      <vt:lpstr>PowerPoint 프레젠테이션</vt:lpstr>
      <vt:lpstr>공법 : 비단열바  단열복합 바 + 유리추가  대우트럼프월드2차</vt:lpstr>
      <vt:lpstr>PowerPoint 프레젠테이션</vt:lpstr>
      <vt:lpstr>적용 공법 : 기존창틀 존치  단열창틀 + 단열창호 </vt:lpstr>
      <vt:lpstr>PowerPoint 프레젠테이션</vt:lpstr>
      <vt:lpstr>PowerPoint 프레젠테이션</vt:lpstr>
      <vt:lpstr>&lt;별첨 자료&gt;   -특허및 산업재산권   -각종 등록증, 인증서 및 표창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DAELIM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대림</dc:creator>
  <cp:lastModifiedBy>boss</cp:lastModifiedBy>
  <cp:revision>1635</cp:revision>
  <cp:lastPrinted>2015-11-24T07:17:17Z</cp:lastPrinted>
  <dcterms:created xsi:type="dcterms:W3CDTF">2009-09-29T23:47:46Z</dcterms:created>
  <dcterms:modified xsi:type="dcterms:W3CDTF">2015-11-24T08:01:56Z</dcterms:modified>
</cp:coreProperties>
</file>